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Lst>
  <p:notesMasterIdLst>
    <p:notesMasterId r:id="rId36"/>
  </p:notesMasterIdLst>
  <p:sldIdLst>
    <p:sldId id="257" r:id="rId5"/>
    <p:sldId id="258" r:id="rId6"/>
    <p:sldId id="259" r:id="rId7"/>
    <p:sldId id="260" r:id="rId8"/>
    <p:sldId id="264" r:id="rId9"/>
    <p:sldId id="261" r:id="rId10"/>
    <p:sldId id="262" r:id="rId11"/>
    <p:sldId id="274" r:id="rId12"/>
    <p:sldId id="263" r:id="rId13"/>
    <p:sldId id="293" r:id="rId14"/>
    <p:sldId id="291" r:id="rId15"/>
    <p:sldId id="292" r:id="rId16"/>
    <p:sldId id="294" r:id="rId17"/>
    <p:sldId id="283" r:id="rId18"/>
    <p:sldId id="289" r:id="rId19"/>
    <p:sldId id="277" r:id="rId20"/>
    <p:sldId id="276" r:id="rId21"/>
    <p:sldId id="278" r:id="rId22"/>
    <p:sldId id="279" r:id="rId23"/>
    <p:sldId id="280" r:id="rId24"/>
    <p:sldId id="284" r:id="rId25"/>
    <p:sldId id="285" r:id="rId26"/>
    <p:sldId id="286" r:id="rId27"/>
    <p:sldId id="287" r:id="rId28"/>
    <p:sldId id="290" r:id="rId29"/>
    <p:sldId id="295" r:id="rId30"/>
    <p:sldId id="301" r:id="rId31"/>
    <p:sldId id="300" r:id="rId32"/>
    <p:sldId id="296" r:id="rId33"/>
    <p:sldId id="298" r:id="rId34"/>
    <p:sldId id="29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5D7D12D-20A0-4A22-B3AB-93746B0C9687}">
          <p14:sldIdLst>
            <p14:sldId id="257"/>
            <p14:sldId id="258"/>
            <p14:sldId id="259"/>
            <p14:sldId id="260"/>
            <p14:sldId id="264"/>
            <p14:sldId id="261"/>
            <p14:sldId id="262"/>
            <p14:sldId id="274"/>
            <p14:sldId id="263"/>
            <p14:sldId id="293"/>
            <p14:sldId id="291"/>
            <p14:sldId id="292"/>
            <p14:sldId id="294"/>
            <p14:sldId id="283"/>
            <p14:sldId id="289"/>
            <p14:sldId id="277"/>
            <p14:sldId id="276"/>
            <p14:sldId id="278"/>
            <p14:sldId id="279"/>
            <p14:sldId id="280"/>
            <p14:sldId id="284"/>
            <p14:sldId id="285"/>
            <p14:sldId id="286"/>
            <p14:sldId id="287"/>
            <p14:sldId id="290"/>
            <p14:sldId id="295"/>
            <p14:sldId id="301"/>
            <p14:sldId id="300"/>
            <p14:sldId id="296"/>
            <p14:sldId id="298"/>
            <p14:sldId id="29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5749" autoAdjust="0"/>
  </p:normalViewPr>
  <p:slideViewPr>
    <p:cSldViewPr snapToGrid="0">
      <p:cViewPr varScale="1">
        <p:scale>
          <a:sx n="62" d="100"/>
          <a:sy n="62" d="100"/>
        </p:scale>
        <p:origin x="10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7AF713-4021-433F-A613-4EAE760E76C6}" type="datetimeFigureOut">
              <a:rPr lang="en-GB" smtClean="0"/>
              <a:t>23/11/2022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4DC047-FC06-4FC5-91C8-A8DA02064CFC}" type="slidenum">
              <a:rPr lang="en-GB" smtClean="0"/>
              <a:t>‹#›</a:t>
            </a:fld>
            <a:endParaRPr lang="en-GB"/>
          </a:p>
        </p:txBody>
      </p:sp>
    </p:spTree>
    <p:extLst>
      <p:ext uri="{BB962C8B-B14F-4D97-AF65-F5344CB8AC3E}">
        <p14:creationId xmlns:p14="http://schemas.microsoft.com/office/powerpoint/2010/main" val="3614328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3db48888ba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13db48888ba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11188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how to break it down. Thi</a:t>
            </a:r>
            <a:r>
              <a:rPr lang="en-GB" baseline="0" dirty="0"/>
              <a:t>s then becomes habit!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4B0745-3353-4E9A-ADD5-63BD5D12276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18869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4B0745-3353-4E9A-ADD5-63BD5D12276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3117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Ensure students are using their text trackers.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Model one first: If my friends want to go out after school rather than stay for a tutorial, then I’ll arrange to meet them on the way home.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If my phone goes off in the middle of revision…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 </a:t>
            </a:r>
          </a:p>
          <a:p>
            <a:endParaRPr lang="en-GB" dirty="0"/>
          </a:p>
        </p:txBody>
      </p:sp>
      <p:sp>
        <p:nvSpPr>
          <p:cNvPr id="4" name="Slide Number Placeholder 3"/>
          <p:cNvSpPr>
            <a:spLocks noGrp="1"/>
          </p:cNvSpPr>
          <p:nvPr>
            <p:ph type="sldNum" sz="quarter" idx="10"/>
          </p:nvPr>
        </p:nvSpPr>
        <p:spPr/>
        <p:txBody>
          <a:bodyPr/>
          <a:lstStyle/>
          <a:p>
            <a:fld id="{604DC047-FC06-4FC5-91C8-A8DA02064CFC}" type="slidenum">
              <a:rPr lang="en-GB" smtClean="0"/>
              <a:t>29</a:t>
            </a:fld>
            <a:endParaRPr lang="en-GB"/>
          </a:p>
        </p:txBody>
      </p:sp>
    </p:spTree>
    <p:extLst>
      <p:ext uri="{BB962C8B-B14F-4D97-AF65-F5344CB8AC3E}">
        <p14:creationId xmlns:p14="http://schemas.microsoft.com/office/powerpoint/2010/main" val="2055291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3db48888ba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13db48888ba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84648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4B0745-3353-4E9A-ADD5-63BD5D122763}" type="slidenum">
              <a:rPr lang="en-GB" smtClean="0"/>
              <a:t>14</a:t>
            </a:fld>
            <a:endParaRPr lang="en-GB"/>
          </a:p>
        </p:txBody>
      </p:sp>
    </p:spTree>
    <p:extLst>
      <p:ext uri="{BB962C8B-B14F-4D97-AF65-F5344CB8AC3E}">
        <p14:creationId xmlns:p14="http://schemas.microsoft.com/office/powerpoint/2010/main" val="661094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4B0745-3353-4E9A-ADD5-63BD5D12276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9945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4B0745-3353-4E9A-ADD5-63BD5D12276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7670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4B0745-3353-4E9A-ADD5-63BD5D12276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427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how to break it down. Thi</a:t>
            </a:r>
            <a:r>
              <a:rPr lang="en-GB" baseline="0" dirty="0"/>
              <a:t>s then becomes habit!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4B0745-3353-4E9A-ADD5-63BD5D12276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93028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how to break it down. Thi</a:t>
            </a:r>
            <a:r>
              <a:rPr lang="en-GB" baseline="0" dirty="0"/>
              <a:t>s then becomes habit!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4B0745-3353-4E9A-ADD5-63BD5D12276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3852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how to break it down. Thi</a:t>
            </a:r>
            <a:r>
              <a:rPr lang="en-GB" baseline="0" dirty="0"/>
              <a:t>s then becomes habit!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4B0745-3353-4E9A-ADD5-63BD5D12276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7621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933DF-A94F-2563-DA1A-0C474E59FD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BF6584C-CC73-9DA7-FFB6-B52D93386D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3528963-936B-4FA6-1BFC-894164D2E7A1}"/>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B66A6DE8-20D5-1235-E4B4-781DF49B25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060F34-8049-DD8F-7987-EEBDB858A6CB}"/>
              </a:ext>
            </a:extLst>
          </p:cNvPr>
          <p:cNvSpPr>
            <a:spLocks noGrp="1"/>
          </p:cNvSpPr>
          <p:nvPr>
            <p:ph type="sldNum" sz="quarter" idx="12"/>
          </p:nvPr>
        </p:nvSpPr>
        <p:spPr/>
        <p:txBody>
          <a:bodyPr/>
          <a:lstStyle/>
          <a:p>
            <a:fld id="{00000000-1234-1234-1234-123412341234}" type="slidenum">
              <a:rPr lang="en-GB" smtClean="0"/>
              <a:pPr/>
              <a:t>‹#›</a:t>
            </a:fld>
            <a:endParaRPr lang="en-GB"/>
          </a:p>
        </p:txBody>
      </p:sp>
    </p:spTree>
    <p:extLst>
      <p:ext uri="{BB962C8B-B14F-4D97-AF65-F5344CB8AC3E}">
        <p14:creationId xmlns:p14="http://schemas.microsoft.com/office/powerpoint/2010/main" val="244753548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748CC-DB1D-7F74-5E65-DC0187B52B5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EBDB3E5-76F7-3D10-2117-F295E9AC2B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4A379D-91FB-85C0-4B93-2235FCEFC4F6}"/>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D3B57E18-CAAC-3D65-33B0-3784C29321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90E082-E39D-35C2-A6BF-D3E1F8A23F1E}"/>
              </a:ext>
            </a:extLst>
          </p:cNvPr>
          <p:cNvSpPr>
            <a:spLocks noGrp="1"/>
          </p:cNvSpPr>
          <p:nvPr>
            <p:ph type="sldNum" sz="quarter" idx="12"/>
          </p:nvPr>
        </p:nvSpPr>
        <p:spPr/>
        <p:txBody>
          <a:bodyPr/>
          <a:lstStyle/>
          <a:p>
            <a:fld id="{00000000-1234-1234-1234-123412341234}" type="slidenum">
              <a:rPr lang="en-GB" smtClean="0"/>
              <a:pPr/>
              <a:t>‹#›</a:t>
            </a:fld>
            <a:endParaRPr lang="en-GB"/>
          </a:p>
        </p:txBody>
      </p:sp>
    </p:spTree>
    <p:extLst>
      <p:ext uri="{BB962C8B-B14F-4D97-AF65-F5344CB8AC3E}">
        <p14:creationId xmlns:p14="http://schemas.microsoft.com/office/powerpoint/2010/main" val="303092125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DA8BA3-DA87-07CE-5023-1A8D6DF7064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8DF79D-68E7-67B9-9889-A3066B5EDB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D1A63F-5F48-02EA-B2DB-62C1DEA002BF}"/>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5E0FB5B0-E657-190F-CB49-0DEA17FF2F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E00487-2BEF-F6D9-5D5E-CBB1A1CF92DB}"/>
              </a:ext>
            </a:extLst>
          </p:cNvPr>
          <p:cNvSpPr>
            <a:spLocks noGrp="1"/>
          </p:cNvSpPr>
          <p:nvPr>
            <p:ph type="sldNum" sz="quarter" idx="12"/>
          </p:nvPr>
        </p:nvSpPr>
        <p:spPr/>
        <p:txBody>
          <a:bodyPr/>
          <a:lstStyle/>
          <a:p>
            <a:fld id="{00000000-1234-1234-1234-123412341234}" type="slidenum">
              <a:rPr lang="en-GB" smtClean="0"/>
              <a:pPr/>
              <a:t>‹#›</a:t>
            </a:fld>
            <a:endParaRPr lang="en-GB"/>
          </a:p>
        </p:txBody>
      </p:sp>
    </p:spTree>
    <p:extLst>
      <p:ext uri="{BB962C8B-B14F-4D97-AF65-F5344CB8AC3E}">
        <p14:creationId xmlns:p14="http://schemas.microsoft.com/office/powerpoint/2010/main" val="89406159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CA601-E701-9592-676F-C8FC6CD3F3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A555B0D-81EE-F2EA-3D0D-B980E22C5B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74CB94-3E2B-5338-A394-6BF3F1BFDAA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556F8E90-CD2F-39D1-859B-06E5A5305B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3FC59A-2552-9F15-6571-B3304D8C6AD6}"/>
              </a:ext>
            </a:extLst>
          </p:cNvPr>
          <p:cNvSpPr>
            <a:spLocks noGrp="1"/>
          </p:cNvSpPr>
          <p:nvPr>
            <p:ph type="sldNum" sz="quarter" idx="12"/>
          </p:nvPr>
        </p:nvSpPr>
        <p:spPr/>
        <p:txBody>
          <a:bodyPr/>
          <a:lstStyle/>
          <a:p>
            <a:fld id="{00000000-1234-1234-1234-123412341234}" type="slidenum">
              <a:rPr lang="en-GB" smtClean="0"/>
              <a:pPr/>
              <a:t>‹#›</a:t>
            </a:fld>
            <a:endParaRPr lang="en-GB"/>
          </a:p>
        </p:txBody>
      </p:sp>
    </p:spTree>
    <p:extLst>
      <p:ext uri="{BB962C8B-B14F-4D97-AF65-F5344CB8AC3E}">
        <p14:creationId xmlns:p14="http://schemas.microsoft.com/office/powerpoint/2010/main" val="199433976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9848F-27DB-48EC-B538-1F67FA6F5A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F91B0BA-22F3-A994-FC35-9119FA0408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0D4B00-035F-3E7F-103A-44C3F2FFCBE6}"/>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96C96AD9-5A1C-F462-5C77-7E8BA4E905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13D9CF-2CC7-2C60-EA5B-4111BB5DAF36}"/>
              </a:ext>
            </a:extLst>
          </p:cNvPr>
          <p:cNvSpPr>
            <a:spLocks noGrp="1"/>
          </p:cNvSpPr>
          <p:nvPr>
            <p:ph type="sldNum" sz="quarter" idx="12"/>
          </p:nvPr>
        </p:nvSpPr>
        <p:spPr/>
        <p:txBody>
          <a:bodyPr/>
          <a:lstStyle/>
          <a:p>
            <a:fld id="{00000000-1234-1234-1234-123412341234}" type="slidenum">
              <a:rPr lang="en-GB" smtClean="0"/>
              <a:pPr/>
              <a:t>‹#›</a:t>
            </a:fld>
            <a:endParaRPr lang="en-GB"/>
          </a:p>
        </p:txBody>
      </p:sp>
    </p:spTree>
    <p:extLst>
      <p:ext uri="{BB962C8B-B14F-4D97-AF65-F5344CB8AC3E}">
        <p14:creationId xmlns:p14="http://schemas.microsoft.com/office/powerpoint/2010/main" val="75267232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D7313-5BF9-AB61-6FCA-F64C13D5D2E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231447-9CB7-2FD1-461F-E7169071CE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41FA645-D59D-11E4-10E8-185DC9F31A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530F6B-9D5C-060A-5C9A-08878A8FFB38}"/>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754D514-C433-0258-ED0C-315308860B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517126-8D07-90DC-3957-69F7527E1B76}"/>
              </a:ext>
            </a:extLst>
          </p:cNvPr>
          <p:cNvSpPr>
            <a:spLocks noGrp="1"/>
          </p:cNvSpPr>
          <p:nvPr>
            <p:ph type="sldNum" sz="quarter" idx="12"/>
          </p:nvPr>
        </p:nvSpPr>
        <p:spPr/>
        <p:txBody>
          <a:bodyPr/>
          <a:lstStyle/>
          <a:p>
            <a:fld id="{00000000-1234-1234-1234-123412341234}" type="slidenum">
              <a:rPr lang="en-GB" smtClean="0"/>
              <a:pPr/>
              <a:t>‹#›</a:t>
            </a:fld>
            <a:endParaRPr lang="en-GB"/>
          </a:p>
        </p:txBody>
      </p:sp>
    </p:spTree>
    <p:extLst>
      <p:ext uri="{BB962C8B-B14F-4D97-AF65-F5344CB8AC3E}">
        <p14:creationId xmlns:p14="http://schemas.microsoft.com/office/powerpoint/2010/main" val="92182523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44DCB-F781-EE9A-3664-A8BD0BBC224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FDDDD0-2DF7-BF66-C6B7-BBB047C68B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E411E6-157C-41BB-A941-CFA777F416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1435C55-2BBE-6C16-3088-5DC84A2B0A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C28B7A-CA11-43B6-CE18-349C07AF0E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4B5264B-0E81-2949-22CA-F44D41ED635C}"/>
              </a:ext>
            </a:extLst>
          </p:cNvPr>
          <p:cNvSpPr>
            <a:spLocks noGrp="1"/>
          </p:cNvSpPr>
          <p:nvPr>
            <p:ph type="dt" sz="half" idx="10"/>
          </p:nvPr>
        </p:nvSpPr>
        <p:spPr/>
        <p:txBody>
          <a:bodyPr/>
          <a:lstStyle/>
          <a:p>
            <a:endParaRPr lang="en-GB"/>
          </a:p>
        </p:txBody>
      </p:sp>
      <p:sp>
        <p:nvSpPr>
          <p:cNvPr id="8" name="Footer Placeholder 7">
            <a:extLst>
              <a:ext uri="{FF2B5EF4-FFF2-40B4-BE49-F238E27FC236}">
                <a16:creationId xmlns:a16="http://schemas.microsoft.com/office/drawing/2014/main" id="{DBC8495F-26FB-E4FF-3A5A-ED059BE56F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59F41D6-B285-D8C4-1A59-140F097A4593}"/>
              </a:ext>
            </a:extLst>
          </p:cNvPr>
          <p:cNvSpPr>
            <a:spLocks noGrp="1"/>
          </p:cNvSpPr>
          <p:nvPr>
            <p:ph type="sldNum" sz="quarter" idx="12"/>
          </p:nvPr>
        </p:nvSpPr>
        <p:spPr/>
        <p:txBody>
          <a:bodyPr/>
          <a:lstStyle/>
          <a:p>
            <a:fld id="{00000000-1234-1234-1234-123412341234}" type="slidenum">
              <a:rPr lang="en-GB" smtClean="0"/>
              <a:pPr/>
              <a:t>‹#›</a:t>
            </a:fld>
            <a:endParaRPr lang="en-GB"/>
          </a:p>
        </p:txBody>
      </p:sp>
    </p:spTree>
    <p:extLst>
      <p:ext uri="{BB962C8B-B14F-4D97-AF65-F5344CB8AC3E}">
        <p14:creationId xmlns:p14="http://schemas.microsoft.com/office/powerpoint/2010/main" val="118699269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4046B-87C1-D226-56FF-778F8CD4161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1B13D8-0486-F50A-E0A4-A2553FAFD4A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C1BE07B0-533D-9C95-3979-1DD6574C700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8B9E553-3E38-A623-1DB1-F614FC43A2ED}"/>
              </a:ext>
            </a:extLst>
          </p:cNvPr>
          <p:cNvSpPr>
            <a:spLocks noGrp="1"/>
          </p:cNvSpPr>
          <p:nvPr>
            <p:ph type="sldNum" sz="quarter" idx="12"/>
          </p:nvPr>
        </p:nvSpPr>
        <p:spPr/>
        <p:txBody>
          <a:bodyPr/>
          <a:lstStyle/>
          <a:p>
            <a:fld id="{00000000-1234-1234-1234-123412341234}" type="slidenum">
              <a:rPr lang="en-GB" smtClean="0"/>
              <a:pPr/>
              <a:t>‹#›</a:t>
            </a:fld>
            <a:endParaRPr lang="en-GB"/>
          </a:p>
        </p:txBody>
      </p:sp>
    </p:spTree>
    <p:extLst>
      <p:ext uri="{BB962C8B-B14F-4D97-AF65-F5344CB8AC3E}">
        <p14:creationId xmlns:p14="http://schemas.microsoft.com/office/powerpoint/2010/main" val="229527363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6863AF-30B8-49F3-2323-7CBDBDF100D3}"/>
              </a:ext>
            </a:extLst>
          </p:cNvPr>
          <p:cNvSpPr>
            <a:spLocks noGrp="1"/>
          </p:cNvSpPr>
          <p:nvPr>
            <p:ph type="dt" sz="half" idx="10"/>
          </p:nvPr>
        </p:nvSpPr>
        <p:spPr/>
        <p:txBody>
          <a:bodyPr/>
          <a:lstStyle/>
          <a:p>
            <a:fld id="{1FA0DB76-B41A-47B9-8F36-FB73989EECCE}" type="datetimeFigureOut">
              <a:rPr lang="en-GB" smtClean="0"/>
              <a:t>23/11/2022</a:t>
            </a:fld>
            <a:endParaRPr lang="en-GB"/>
          </a:p>
        </p:txBody>
      </p:sp>
      <p:sp>
        <p:nvSpPr>
          <p:cNvPr id="3" name="Footer Placeholder 2">
            <a:extLst>
              <a:ext uri="{FF2B5EF4-FFF2-40B4-BE49-F238E27FC236}">
                <a16:creationId xmlns:a16="http://schemas.microsoft.com/office/drawing/2014/main" id="{1DF3D20F-A127-0098-03DB-B965A319D5B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EB6ADA4-8808-0E56-2D2C-0A1662A3A64E}"/>
              </a:ext>
            </a:extLst>
          </p:cNvPr>
          <p:cNvSpPr>
            <a:spLocks noGrp="1"/>
          </p:cNvSpPr>
          <p:nvPr>
            <p:ph type="sldNum" sz="quarter" idx="12"/>
          </p:nvPr>
        </p:nvSpPr>
        <p:spPr/>
        <p:txBody>
          <a:bodyPr/>
          <a:lstStyle/>
          <a:p>
            <a:fld id="{9155E804-0C10-445B-A5AD-1A1F9A364A47}" type="slidenum">
              <a:rPr lang="en-GB" smtClean="0"/>
              <a:t>‹#›</a:t>
            </a:fld>
            <a:endParaRPr lang="en-GB"/>
          </a:p>
        </p:txBody>
      </p:sp>
    </p:spTree>
    <p:extLst>
      <p:ext uri="{BB962C8B-B14F-4D97-AF65-F5344CB8AC3E}">
        <p14:creationId xmlns:p14="http://schemas.microsoft.com/office/powerpoint/2010/main" val="3080221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711E8-1BC1-A962-1498-C39E3D2CCC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9DD46AF-1A5F-3CD4-B772-C504CDA891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C2C7625-3B50-DD7C-DD02-4E57AB293C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822F09-7772-1788-CFA3-9DF2F18576B4}"/>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D42D118D-873F-FF9A-D727-CC6CF41C7D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EFD8F68-926F-BFB6-99D9-6AE2D3A9A8CC}"/>
              </a:ext>
            </a:extLst>
          </p:cNvPr>
          <p:cNvSpPr>
            <a:spLocks noGrp="1"/>
          </p:cNvSpPr>
          <p:nvPr>
            <p:ph type="sldNum" sz="quarter" idx="12"/>
          </p:nvPr>
        </p:nvSpPr>
        <p:spPr/>
        <p:txBody>
          <a:bodyPr/>
          <a:lstStyle/>
          <a:p>
            <a:fld id="{00000000-1234-1234-1234-123412341234}" type="slidenum">
              <a:rPr lang="en-GB" smtClean="0"/>
              <a:pPr/>
              <a:t>‹#›</a:t>
            </a:fld>
            <a:endParaRPr lang="en-GB"/>
          </a:p>
        </p:txBody>
      </p:sp>
    </p:spTree>
    <p:extLst>
      <p:ext uri="{BB962C8B-B14F-4D97-AF65-F5344CB8AC3E}">
        <p14:creationId xmlns:p14="http://schemas.microsoft.com/office/powerpoint/2010/main" val="154214545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C821-78A7-DE65-FFEA-26BAB53729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0E84950-DEAB-B12F-76E4-FCA2DA6296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8433594-8EEF-DC84-9A23-04A40EE5BB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C1FE71-7F2A-577B-A652-54757DA292F7}"/>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38BEF4CB-28EF-7AE7-DAE9-75436D8723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A25C99-D48B-4D82-F7EC-A4556BB28208}"/>
              </a:ext>
            </a:extLst>
          </p:cNvPr>
          <p:cNvSpPr>
            <a:spLocks noGrp="1"/>
          </p:cNvSpPr>
          <p:nvPr>
            <p:ph type="sldNum" sz="quarter" idx="12"/>
          </p:nvPr>
        </p:nvSpPr>
        <p:spPr/>
        <p:txBody>
          <a:bodyPr/>
          <a:lstStyle/>
          <a:p>
            <a:fld id="{00000000-1234-1234-1234-123412341234}" type="slidenum">
              <a:rPr lang="en-GB" smtClean="0"/>
              <a:pPr/>
              <a:t>‹#›</a:t>
            </a:fld>
            <a:endParaRPr lang="en-GB"/>
          </a:p>
        </p:txBody>
      </p:sp>
    </p:spTree>
    <p:extLst>
      <p:ext uri="{BB962C8B-B14F-4D97-AF65-F5344CB8AC3E}">
        <p14:creationId xmlns:p14="http://schemas.microsoft.com/office/powerpoint/2010/main" val="389318592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315FB5-3C1C-CE4F-9FCB-896B11A42E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88CD970-213A-E609-283C-07A0DFB3A3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1C3322-F731-7FA3-0173-BCD46F39AD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a:extLst>
              <a:ext uri="{FF2B5EF4-FFF2-40B4-BE49-F238E27FC236}">
                <a16:creationId xmlns:a16="http://schemas.microsoft.com/office/drawing/2014/main" id="{F94F7E33-0B0E-2C61-1499-6CBB423957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7064A71-2CA6-9BDE-250F-4D1FD566DD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00000-1234-1234-1234-123412341234}" type="slidenum">
              <a:rPr lang="en-GB" smtClean="0"/>
              <a:pPr/>
              <a:t>‹#›</a:t>
            </a:fld>
            <a:endParaRPr lang="en-GB"/>
          </a:p>
        </p:txBody>
      </p:sp>
    </p:spTree>
    <p:extLst>
      <p:ext uri="{BB962C8B-B14F-4D97-AF65-F5344CB8AC3E}">
        <p14:creationId xmlns:p14="http://schemas.microsoft.com/office/powerpoint/2010/main" val="2949853477"/>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mc:AlternateContent xmlns:mc="http://schemas.openxmlformats.org/markup-compatibility/2006" xmlns:p14="http://schemas.microsoft.com/office/powerpoint/2010/main">
    <mc:Choice Requires="p14">
      <p:transition spd="slow" p14:dur="15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2" name="Title 1"/>
          <p:cNvSpPr>
            <a:spLocks noGrp="1"/>
          </p:cNvSpPr>
          <p:nvPr>
            <p:ph type="title"/>
          </p:nvPr>
        </p:nvSpPr>
        <p:spPr>
          <a:xfrm>
            <a:off x="335280" y="508553"/>
            <a:ext cx="10972800" cy="535260"/>
          </a:xfrm>
        </p:spPr>
        <p:txBody>
          <a:bodyPr>
            <a:normAutofit fontScale="90000"/>
          </a:bodyPr>
          <a:lstStyle/>
          <a:p>
            <a:pPr algn="l"/>
            <a:r>
              <a:rPr lang="en-GB" b="1" u="sng" dirty="0"/>
              <a:t>LQ: How do I revise in Year 11?</a:t>
            </a:r>
            <a:br>
              <a:rPr lang="en-GB" b="1" u="sng" dirty="0"/>
            </a:br>
            <a:r>
              <a:rPr lang="en-GB" b="1" u="sng" dirty="0"/>
              <a:t>Date: </a:t>
            </a:r>
          </a:p>
        </p:txBody>
      </p:sp>
      <p:graphicFrame>
        <p:nvGraphicFramePr>
          <p:cNvPr id="4" name="Table 3">
            <a:extLst>
              <a:ext uri="{FF2B5EF4-FFF2-40B4-BE49-F238E27FC236}">
                <a16:creationId xmlns:a16="http://schemas.microsoft.com/office/drawing/2014/main" id="{290F493D-D239-4E90-9978-2050C6E74011}"/>
              </a:ext>
            </a:extLst>
          </p:cNvPr>
          <p:cNvGraphicFramePr>
            <a:graphicFrameLocks noGrp="1"/>
          </p:cNvGraphicFramePr>
          <p:nvPr>
            <p:extLst>
              <p:ext uri="{D42A27DB-BD31-4B8C-83A1-F6EECF244321}">
                <p14:modId xmlns:p14="http://schemas.microsoft.com/office/powerpoint/2010/main" val="2488172217"/>
              </p:ext>
            </p:extLst>
          </p:nvPr>
        </p:nvGraphicFramePr>
        <p:xfrm>
          <a:off x="335280" y="1808574"/>
          <a:ext cx="11521440" cy="4156182"/>
        </p:xfrm>
        <a:graphic>
          <a:graphicData uri="http://schemas.openxmlformats.org/drawingml/2006/table">
            <a:tbl>
              <a:tblPr firstRow="1" bandRow="1">
                <a:tableStyleId>{5940675A-B579-460E-94D1-54222C63F5DA}</a:tableStyleId>
              </a:tblPr>
              <a:tblGrid>
                <a:gridCol w="990611">
                  <a:extLst>
                    <a:ext uri="{9D8B030D-6E8A-4147-A177-3AD203B41FA5}">
                      <a16:colId xmlns:a16="http://schemas.microsoft.com/office/drawing/2014/main" val="1269763901"/>
                    </a:ext>
                  </a:extLst>
                </a:gridCol>
                <a:gridCol w="10530829">
                  <a:extLst>
                    <a:ext uri="{9D8B030D-6E8A-4147-A177-3AD203B41FA5}">
                      <a16:colId xmlns:a16="http://schemas.microsoft.com/office/drawing/2014/main" val="1945310578"/>
                    </a:ext>
                  </a:extLst>
                </a:gridCol>
              </a:tblGrid>
              <a:tr h="779824">
                <a:tc>
                  <a:txBody>
                    <a:bodyPr/>
                    <a:lstStyle/>
                    <a:p>
                      <a:pPr algn="ctr"/>
                      <a:r>
                        <a:rPr lang="en-GB" sz="2400" b="0" dirty="0">
                          <a:solidFill>
                            <a:schemeClr val="tx1"/>
                          </a:solidFill>
                          <a:latin typeface="Calibri" panose="020F0502020204030204" pitchFamily="34" charset="0"/>
                          <a:cs typeface="Calibri" panose="020F0502020204030204" pitchFamily="34" charset="0"/>
                        </a:rPr>
                        <a:t>1</a:t>
                      </a:r>
                    </a:p>
                  </a:txBody>
                  <a:tcPr marL="121920" marR="121920" marT="60960" marB="60960">
                    <a:noFill/>
                  </a:tcPr>
                </a:tc>
                <a:tc>
                  <a:txBody>
                    <a:bodyPr/>
                    <a:lstStyle/>
                    <a:p>
                      <a:r>
                        <a:rPr lang="en-GB" sz="2400" b="1" dirty="0">
                          <a:solidFill>
                            <a:schemeClr val="tx1"/>
                          </a:solidFill>
                          <a:latin typeface="Calibri" panose="020F0502020204030204" pitchFamily="34" charset="0"/>
                          <a:cs typeface="Calibri" panose="020F0502020204030204" pitchFamily="34" charset="0"/>
                        </a:rPr>
                        <a:t>True or False</a:t>
                      </a:r>
                      <a:r>
                        <a:rPr lang="en-GB" sz="2400" b="0" dirty="0">
                          <a:solidFill>
                            <a:schemeClr val="tx1"/>
                          </a:solidFill>
                          <a:latin typeface="Calibri" panose="020F0502020204030204" pitchFamily="34" charset="0"/>
                          <a:cs typeface="Calibri" panose="020F0502020204030204" pitchFamily="34" charset="0"/>
                        </a:rPr>
                        <a:t>? Organisation</a:t>
                      </a:r>
                      <a:r>
                        <a:rPr lang="en-GB" sz="2400" b="0" baseline="0" dirty="0">
                          <a:solidFill>
                            <a:schemeClr val="tx1"/>
                          </a:solidFill>
                          <a:latin typeface="Calibri" panose="020F0502020204030204" pitchFamily="34" charset="0"/>
                          <a:cs typeface="Calibri" panose="020F0502020204030204" pitchFamily="34" charset="0"/>
                        </a:rPr>
                        <a:t> will help me to improve my GCSE grades.</a:t>
                      </a:r>
                      <a:endParaRPr lang="en-GB" sz="2400" b="0" dirty="0">
                        <a:solidFill>
                          <a:schemeClr val="tx1"/>
                        </a:solidFill>
                        <a:latin typeface="Calibri" panose="020F0502020204030204" pitchFamily="34" charset="0"/>
                        <a:cs typeface="Calibri" panose="020F0502020204030204" pitchFamily="34" charset="0"/>
                      </a:endParaRPr>
                    </a:p>
                  </a:txBody>
                  <a:tcPr marL="121920" marR="121920" marT="60960" marB="60960">
                    <a:noFill/>
                  </a:tcPr>
                </a:tc>
                <a:extLst>
                  <a:ext uri="{0D108BD9-81ED-4DB2-BD59-A6C34878D82A}">
                    <a16:rowId xmlns:a16="http://schemas.microsoft.com/office/drawing/2014/main" val="3145263639"/>
                  </a:ext>
                </a:extLst>
              </a:tr>
              <a:tr h="622481">
                <a:tc>
                  <a:txBody>
                    <a:bodyPr/>
                    <a:lstStyle/>
                    <a:p>
                      <a:pPr algn="ctr"/>
                      <a:r>
                        <a:rPr lang="en-GB" sz="2400" b="0" i="0" dirty="0">
                          <a:solidFill>
                            <a:schemeClr val="tx1"/>
                          </a:solidFill>
                          <a:latin typeface="Calibri" panose="020F0502020204030204" pitchFamily="34" charset="0"/>
                          <a:cs typeface="Calibri" panose="020F0502020204030204" pitchFamily="34" charset="0"/>
                        </a:rPr>
                        <a:t>2</a:t>
                      </a:r>
                    </a:p>
                  </a:txBody>
                  <a:tcPr marL="121920" marR="121920"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i="0" dirty="0">
                          <a:solidFill>
                            <a:schemeClr val="tx1"/>
                          </a:solidFill>
                          <a:latin typeface="Calibri" panose="020F0502020204030204" pitchFamily="34" charset="0"/>
                          <a:cs typeface="Calibri" panose="020F0502020204030204" pitchFamily="34" charset="0"/>
                        </a:rPr>
                        <a:t>I am excited about </a:t>
                      </a:r>
                      <a:r>
                        <a:rPr lang="en-GB" sz="2400" b="0" i="0" baseline="0" dirty="0">
                          <a:solidFill>
                            <a:schemeClr val="tx1"/>
                          </a:solidFill>
                          <a:latin typeface="Calibri" panose="020F0502020204030204" pitchFamily="34" charset="0"/>
                          <a:cs typeface="Calibri" panose="020F0502020204030204" pitchFamily="34" charset="0"/>
                        </a:rPr>
                        <a:t>__________________________ in Year 11.</a:t>
                      </a:r>
                      <a:endParaRPr lang="en-GB" sz="2400" b="0" i="0" dirty="0">
                        <a:solidFill>
                          <a:schemeClr val="tx1"/>
                        </a:solidFill>
                        <a:latin typeface="Calibri" panose="020F0502020204030204" pitchFamily="34" charset="0"/>
                        <a:cs typeface="Calibri" panose="020F0502020204030204" pitchFamily="34" charset="0"/>
                      </a:endParaRPr>
                    </a:p>
                  </a:txBody>
                  <a:tcPr marL="121920" marR="121920" marT="60960" marB="60960">
                    <a:noFill/>
                  </a:tcPr>
                </a:tc>
                <a:extLst>
                  <a:ext uri="{0D108BD9-81ED-4DB2-BD59-A6C34878D82A}">
                    <a16:rowId xmlns:a16="http://schemas.microsoft.com/office/drawing/2014/main" val="281472684"/>
                  </a:ext>
                </a:extLst>
              </a:tr>
              <a:tr h="445614">
                <a:tc>
                  <a:txBody>
                    <a:bodyPr/>
                    <a:lstStyle/>
                    <a:p>
                      <a:pPr algn="ctr"/>
                      <a:r>
                        <a:rPr lang="en-GB" sz="2400" b="0" dirty="0">
                          <a:solidFill>
                            <a:schemeClr val="tx1"/>
                          </a:solidFill>
                          <a:latin typeface="Calibri" panose="020F0502020204030204" pitchFamily="34" charset="0"/>
                          <a:cs typeface="Calibri" panose="020F0502020204030204" pitchFamily="34" charset="0"/>
                        </a:rPr>
                        <a:t>3</a:t>
                      </a:r>
                    </a:p>
                  </a:txBody>
                  <a:tcPr marL="121920" marR="121920" marT="60960" marB="60960">
                    <a:noFill/>
                  </a:tcPr>
                </a:tc>
                <a:tc>
                  <a:txBody>
                    <a:bodyPr/>
                    <a:lstStyle/>
                    <a:p>
                      <a:r>
                        <a:rPr lang="en-GB" sz="2400" b="0" dirty="0">
                          <a:solidFill>
                            <a:schemeClr val="tx1"/>
                          </a:solidFill>
                          <a:latin typeface="Calibri" panose="020F0502020204030204" pitchFamily="34" charset="0"/>
                          <a:cs typeface="Calibri" panose="020F0502020204030204" pitchFamily="34" charset="0"/>
                        </a:rPr>
                        <a:t>At Isca, we sit</a:t>
                      </a:r>
                      <a:r>
                        <a:rPr lang="en-GB" sz="2400" b="0" baseline="0" dirty="0">
                          <a:solidFill>
                            <a:schemeClr val="tx1"/>
                          </a:solidFill>
                          <a:latin typeface="Calibri" panose="020F0502020204030204" pitchFamily="34" charset="0"/>
                          <a:cs typeface="Calibri" panose="020F0502020204030204" pitchFamily="34" charset="0"/>
                        </a:rPr>
                        <a:t> mocks in __________ and ___________</a:t>
                      </a:r>
                      <a:endParaRPr lang="en-GB" sz="2400" b="0" dirty="0">
                        <a:solidFill>
                          <a:schemeClr val="tx1"/>
                        </a:solidFill>
                        <a:latin typeface="Calibri" panose="020F0502020204030204" pitchFamily="34" charset="0"/>
                        <a:cs typeface="Calibri" panose="020F0502020204030204" pitchFamily="34" charset="0"/>
                      </a:endParaRPr>
                    </a:p>
                  </a:txBody>
                  <a:tcPr marL="121920" marR="121920" marT="60960" marB="60960">
                    <a:noFill/>
                  </a:tcPr>
                </a:tc>
                <a:extLst>
                  <a:ext uri="{0D108BD9-81ED-4DB2-BD59-A6C34878D82A}">
                    <a16:rowId xmlns:a16="http://schemas.microsoft.com/office/drawing/2014/main" val="1437571612"/>
                  </a:ext>
                </a:extLst>
              </a:tr>
              <a:tr h="445614">
                <a:tc>
                  <a:txBody>
                    <a:bodyPr/>
                    <a:lstStyle/>
                    <a:p>
                      <a:pPr algn="ctr"/>
                      <a:r>
                        <a:rPr lang="en-GB" sz="2400" b="0" dirty="0">
                          <a:solidFill>
                            <a:schemeClr val="tx1"/>
                          </a:solidFill>
                          <a:latin typeface="Calibri" panose="020F0502020204030204" pitchFamily="34" charset="0"/>
                          <a:cs typeface="Calibri" panose="020F0502020204030204" pitchFamily="34" charset="0"/>
                        </a:rPr>
                        <a:t>4</a:t>
                      </a:r>
                    </a:p>
                  </a:txBody>
                  <a:tcPr marL="121920" marR="121920" marT="60960" marB="60960">
                    <a:noFill/>
                  </a:tcPr>
                </a:tc>
                <a:tc>
                  <a:txBody>
                    <a:bodyPr/>
                    <a:lstStyle/>
                    <a:p>
                      <a:r>
                        <a:rPr lang="en-GB" sz="2400" b="0" i="0" dirty="0">
                          <a:solidFill>
                            <a:schemeClr val="tx1"/>
                          </a:solidFill>
                          <a:latin typeface="Calibri" panose="020F0502020204030204" pitchFamily="34" charset="0"/>
                          <a:cs typeface="Calibri" panose="020F0502020204030204" pitchFamily="34" charset="0"/>
                        </a:rPr>
                        <a:t>My tutor group is _______</a:t>
                      </a:r>
                    </a:p>
                  </a:txBody>
                  <a:tcPr marL="121920" marR="121920" marT="60960" marB="60960">
                    <a:noFill/>
                  </a:tcPr>
                </a:tc>
                <a:extLst>
                  <a:ext uri="{0D108BD9-81ED-4DB2-BD59-A6C34878D82A}">
                    <a16:rowId xmlns:a16="http://schemas.microsoft.com/office/drawing/2014/main" val="2589324867"/>
                  </a:ext>
                </a:extLst>
              </a:tr>
              <a:tr h="622481">
                <a:tc>
                  <a:txBody>
                    <a:bodyPr/>
                    <a:lstStyle/>
                    <a:p>
                      <a:pPr algn="ctr"/>
                      <a:r>
                        <a:rPr lang="en-GB" sz="2400" b="0" dirty="0">
                          <a:solidFill>
                            <a:schemeClr val="tx1"/>
                          </a:solidFill>
                          <a:latin typeface="Calibri" panose="020F0502020204030204" pitchFamily="34" charset="0"/>
                          <a:cs typeface="Calibri" panose="020F0502020204030204" pitchFamily="34" charset="0"/>
                        </a:rPr>
                        <a:t>5</a:t>
                      </a:r>
                    </a:p>
                  </a:txBody>
                  <a:tcPr marL="121920" marR="121920"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kern="1200" dirty="0">
                          <a:solidFill>
                            <a:schemeClr val="tx1"/>
                          </a:solidFill>
                          <a:effectLst/>
                          <a:latin typeface="Calibri" panose="020F0502020204030204" pitchFamily="34" charset="0"/>
                          <a:ea typeface="+mn-ea"/>
                          <a:cs typeface="Calibri" panose="020F0502020204030204" pitchFamily="34" charset="0"/>
                        </a:rPr>
                        <a:t>One</a:t>
                      </a:r>
                      <a:r>
                        <a:rPr lang="en-GB" sz="2400" b="0" kern="1200" baseline="0" dirty="0">
                          <a:solidFill>
                            <a:schemeClr val="tx1"/>
                          </a:solidFill>
                          <a:effectLst/>
                          <a:latin typeface="Calibri" panose="020F0502020204030204" pitchFamily="34" charset="0"/>
                          <a:ea typeface="+mn-ea"/>
                          <a:cs typeface="Calibri" panose="020F0502020204030204" pitchFamily="34" charset="0"/>
                        </a:rPr>
                        <a:t> example of a revision strategy is ______________</a:t>
                      </a:r>
                      <a:endParaRPr lang="en-GB" sz="2400" b="0" kern="1200" dirty="0">
                        <a:solidFill>
                          <a:schemeClr val="tx1"/>
                        </a:solidFill>
                        <a:effectLst/>
                        <a:latin typeface="Calibri" panose="020F0502020204030204" pitchFamily="34" charset="0"/>
                        <a:ea typeface="+mn-ea"/>
                        <a:cs typeface="Calibri" panose="020F0502020204030204" pitchFamily="34" charset="0"/>
                      </a:endParaRPr>
                    </a:p>
                  </a:txBody>
                  <a:tcPr marL="121920" marR="121920" marT="60960" marB="60960">
                    <a:noFill/>
                  </a:tcPr>
                </a:tc>
                <a:extLst>
                  <a:ext uri="{0D108BD9-81ED-4DB2-BD59-A6C34878D82A}">
                    <a16:rowId xmlns:a16="http://schemas.microsoft.com/office/drawing/2014/main" val="908477317"/>
                  </a:ext>
                </a:extLst>
              </a:tr>
              <a:tr h="1156036">
                <a:tc>
                  <a:txBody>
                    <a:bodyPr/>
                    <a:lstStyle/>
                    <a:p>
                      <a:pPr algn="ctr"/>
                      <a:r>
                        <a:rPr lang="en-GB" sz="2400" b="0" dirty="0">
                          <a:solidFill>
                            <a:schemeClr val="tx1"/>
                          </a:solidFill>
                          <a:latin typeface="Calibri" panose="020F0502020204030204" pitchFamily="34" charset="0"/>
                          <a:cs typeface="Calibri" panose="020F0502020204030204" pitchFamily="34" charset="0"/>
                        </a:rPr>
                        <a:t>Ext</a:t>
                      </a:r>
                    </a:p>
                  </a:txBody>
                  <a:tcPr marL="121920" marR="121920" marT="60960" marB="60960">
                    <a:noFill/>
                  </a:tcPr>
                </a:tc>
                <a:tc>
                  <a:txBody>
                    <a:bodyPr/>
                    <a:lstStyle/>
                    <a:p>
                      <a:r>
                        <a:rPr lang="en-GB" sz="2400" b="1" i="0" dirty="0">
                          <a:solidFill>
                            <a:schemeClr val="tx1"/>
                          </a:solidFill>
                          <a:latin typeface="Calibri" panose="020F0502020204030204" pitchFamily="34" charset="0"/>
                          <a:cs typeface="Calibri" panose="020F0502020204030204" pitchFamily="34" charset="0"/>
                        </a:rPr>
                        <a:t>True</a:t>
                      </a:r>
                      <a:r>
                        <a:rPr lang="en-GB" sz="2400" b="1" i="0" baseline="0" dirty="0">
                          <a:solidFill>
                            <a:schemeClr val="tx1"/>
                          </a:solidFill>
                          <a:latin typeface="Calibri" panose="020F0502020204030204" pitchFamily="34" charset="0"/>
                          <a:cs typeface="Calibri" panose="020F0502020204030204" pitchFamily="34" charset="0"/>
                        </a:rPr>
                        <a:t> or False? </a:t>
                      </a:r>
                      <a:r>
                        <a:rPr lang="en-GB" sz="2400" b="0" i="0" dirty="0">
                          <a:solidFill>
                            <a:schemeClr val="tx1"/>
                          </a:solidFill>
                          <a:latin typeface="Calibri" panose="020F0502020204030204" pitchFamily="34" charset="0"/>
                          <a:cs typeface="Calibri" panose="020F0502020204030204" pitchFamily="34" charset="0"/>
                        </a:rPr>
                        <a:t>I</a:t>
                      </a:r>
                      <a:r>
                        <a:rPr lang="en-GB" sz="2400" b="0" i="0" baseline="0" dirty="0">
                          <a:solidFill>
                            <a:schemeClr val="tx1"/>
                          </a:solidFill>
                          <a:latin typeface="Calibri" panose="020F0502020204030204" pitchFamily="34" charset="0"/>
                          <a:cs typeface="Calibri" panose="020F0502020204030204" pitchFamily="34" charset="0"/>
                        </a:rPr>
                        <a:t> revised successfully for my Year 10 mocks</a:t>
                      </a:r>
                      <a:endParaRPr lang="en-GB" sz="2400" b="0" i="0" dirty="0">
                        <a:solidFill>
                          <a:schemeClr val="tx1"/>
                        </a:solidFill>
                        <a:latin typeface="Calibri" panose="020F0502020204030204" pitchFamily="34" charset="0"/>
                        <a:cs typeface="Calibri" panose="020F0502020204030204" pitchFamily="34" charset="0"/>
                      </a:endParaRPr>
                    </a:p>
                  </a:txBody>
                  <a:tcPr marL="121920" marR="121920" marT="60960" marB="60960">
                    <a:noFill/>
                  </a:tcPr>
                </a:tc>
                <a:extLst>
                  <a:ext uri="{0D108BD9-81ED-4DB2-BD59-A6C34878D82A}">
                    <a16:rowId xmlns:a16="http://schemas.microsoft.com/office/drawing/2014/main" val="2274918632"/>
                  </a:ext>
                </a:extLst>
              </a:tr>
            </a:tbl>
          </a:graphicData>
        </a:graphic>
      </p:graphicFrame>
      <p:pic>
        <p:nvPicPr>
          <p:cNvPr id="5" name="Picture 4" descr="Graphical user interface&#10;&#10;Description automatically generated">
            <a:extLst>
              <a:ext uri="{FF2B5EF4-FFF2-40B4-BE49-F238E27FC236}">
                <a16:creationId xmlns:a16="http://schemas.microsoft.com/office/drawing/2014/main" id="{CAB26876-DB0B-E29A-9F09-FADD1E8FE908}"/>
              </a:ext>
            </a:extLst>
          </p:cNvPr>
          <p:cNvPicPr>
            <a:picLocks noChangeAspect="1"/>
          </p:cNvPicPr>
          <p:nvPr/>
        </p:nvPicPr>
        <p:blipFill>
          <a:blip r:embed="rId3"/>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3502387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407" y="2143631"/>
            <a:ext cx="10972800" cy="1143200"/>
          </a:xfrm>
        </p:spPr>
        <p:txBody>
          <a:bodyPr>
            <a:normAutofit fontScale="90000"/>
          </a:bodyPr>
          <a:lstStyle/>
          <a:p>
            <a:r>
              <a:rPr lang="en-GB" sz="6000" b="1" dirty="0"/>
              <a:t>Where do I need to focus my revision: what should I revise? </a:t>
            </a:r>
          </a:p>
        </p:txBody>
      </p:sp>
      <p:pic>
        <p:nvPicPr>
          <p:cNvPr id="4" name="Picture 3" descr="Graphical user interface&#10;&#10;Description automatically generated">
            <a:extLst>
              <a:ext uri="{FF2B5EF4-FFF2-40B4-BE49-F238E27FC236}">
                <a16:creationId xmlns:a16="http://schemas.microsoft.com/office/drawing/2014/main" id="{B3DE1F08-A9B9-6CEA-20F7-519707C889FB}"/>
              </a:ext>
            </a:extLst>
          </p:cNvPr>
          <p:cNvPicPr>
            <a:picLocks noChangeAspect="1"/>
          </p:cNvPicPr>
          <p:nvPr/>
        </p:nvPicPr>
        <p:blipFill>
          <a:blip r:embed="rId2"/>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1897451124"/>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10" y="0"/>
            <a:ext cx="10972800" cy="1143200"/>
          </a:xfrm>
        </p:spPr>
        <p:txBody>
          <a:bodyPr/>
          <a:lstStyle/>
          <a:p>
            <a:pPr algn="l"/>
            <a:r>
              <a:rPr lang="en-GB" b="1" u="sng" dirty="0"/>
              <a:t>What should I revise? </a:t>
            </a:r>
          </a:p>
        </p:txBody>
      </p:sp>
      <p:sp>
        <p:nvSpPr>
          <p:cNvPr id="3" name="Text Placeholder 2"/>
          <p:cNvSpPr>
            <a:spLocks noGrp="1"/>
          </p:cNvSpPr>
          <p:nvPr>
            <p:ph idx="1"/>
          </p:nvPr>
        </p:nvSpPr>
        <p:spPr>
          <a:xfrm>
            <a:off x="256010" y="1007454"/>
            <a:ext cx="6615165" cy="4526000"/>
          </a:xfrm>
        </p:spPr>
        <p:txBody>
          <a:bodyPr/>
          <a:lstStyle/>
          <a:p>
            <a:pPr marL="0" lvl="0" indent="0">
              <a:spcBef>
                <a:spcPts val="0"/>
              </a:spcBef>
              <a:buClrTx/>
              <a:buSzTx/>
              <a:buNone/>
              <a:defRPr/>
            </a:pPr>
            <a:r>
              <a:rPr lang="en-GB" sz="3600" kern="1200" dirty="0">
                <a:solidFill>
                  <a:prstClr val="black"/>
                </a:solidFill>
                <a:latin typeface="Calibri" panose="020F0502020204030204" pitchFamily="34" charset="0"/>
                <a:cs typeface="Calibri" panose="020F0502020204030204" pitchFamily="34" charset="0"/>
              </a:rPr>
              <a:t>Reflect back on Year 10 and place each of your subjects on the grid. </a:t>
            </a:r>
          </a:p>
          <a:p>
            <a:pPr marL="0" lvl="0" indent="0">
              <a:spcBef>
                <a:spcPts val="0"/>
              </a:spcBef>
              <a:buClrTx/>
              <a:buSzTx/>
              <a:buNone/>
              <a:defRPr/>
            </a:pPr>
            <a:endParaRPr lang="en-GB" kern="1200" dirty="0">
              <a:solidFill>
                <a:prstClr val="black"/>
              </a:solidFill>
              <a:latin typeface="Calibri" panose="020F0502020204030204" pitchFamily="34" charset="0"/>
              <a:cs typeface="Calibri" panose="020F0502020204030204" pitchFamily="34" charset="0"/>
            </a:endParaRPr>
          </a:p>
          <a:p>
            <a:pPr marL="0" lvl="0" indent="0">
              <a:spcBef>
                <a:spcPts val="0"/>
              </a:spcBef>
              <a:buClrTx/>
              <a:buSzTx/>
              <a:buNone/>
              <a:defRPr/>
            </a:pPr>
            <a:r>
              <a:rPr lang="en-GB" kern="1200" dirty="0">
                <a:solidFill>
                  <a:prstClr val="black"/>
                </a:solidFill>
                <a:latin typeface="Calibri" panose="020F0502020204030204" pitchFamily="34" charset="0"/>
                <a:cs typeface="Calibri" panose="020F0502020204030204" pitchFamily="34" charset="0"/>
              </a:rPr>
              <a:t>Once you’ve made your decisions and placed your subjects as dots or crosses on the grid, make notes under each dot explaining the reasons why you’ve positioned it there.</a:t>
            </a:r>
          </a:p>
          <a:p>
            <a:pPr marL="0" lvl="0" indent="0">
              <a:spcBef>
                <a:spcPts val="0"/>
              </a:spcBef>
              <a:buClrTx/>
              <a:buSzTx/>
              <a:buNone/>
              <a:defRPr/>
            </a:pPr>
            <a:endParaRPr lang="en-US" b="1" kern="1200" dirty="0">
              <a:solidFill>
                <a:prstClr val="black"/>
              </a:solidFill>
              <a:latin typeface="Century Gothic" panose="020B0502020202020204" pitchFamily="34" charset="0"/>
            </a:endParaRPr>
          </a:p>
          <a:p>
            <a:pPr marL="152396" indent="0">
              <a:buNone/>
            </a:pPr>
            <a:endParaRPr lang="en-GB" dirty="0"/>
          </a:p>
        </p:txBody>
      </p:sp>
      <p:pic>
        <p:nvPicPr>
          <p:cNvPr id="4" name="Picture 3"/>
          <p:cNvPicPr>
            <a:picLocks noChangeAspect="1"/>
          </p:cNvPicPr>
          <p:nvPr/>
        </p:nvPicPr>
        <p:blipFill>
          <a:blip r:embed="rId2"/>
          <a:stretch>
            <a:fillRect/>
          </a:stretch>
        </p:blipFill>
        <p:spPr>
          <a:xfrm>
            <a:off x="7381849" y="1688123"/>
            <a:ext cx="4325798" cy="3164663"/>
          </a:xfrm>
          <a:prstGeom prst="rect">
            <a:avLst/>
          </a:prstGeom>
        </p:spPr>
      </p:pic>
      <p:pic>
        <p:nvPicPr>
          <p:cNvPr id="6" name="Picture 5" descr="Graphical user interface&#10;&#10;Description automatically generated">
            <a:extLst>
              <a:ext uri="{FF2B5EF4-FFF2-40B4-BE49-F238E27FC236}">
                <a16:creationId xmlns:a16="http://schemas.microsoft.com/office/drawing/2014/main" id="{A478454E-C0BC-BE19-30A8-95269BFF6601}"/>
              </a:ext>
            </a:extLst>
          </p:cNvPr>
          <p:cNvPicPr>
            <a:picLocks noChangeAspect="1"/>
          </p:cNvPicPr>
          <p:nvPr/>
        </p:nvPicPr>
        <p:blipFill>
          <a:blip r:embed="rId3"/>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275330197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678" y="154453"/>
            <a:ext cx="10972800" cy="1143200"/>
          </a:xfrm>
        </p:spPr>
        <p:txBody>
          <a:bodyPr/>
          <a:lstStyle/>
          <a:p>
            <a:pPr algn="l"/>
            <a:r>
              <a:rPr lang="en-GB" b="1" u="sng" dirty="0"/>
              <a:t>The Bottom Left</a:t>
            </a:r>
          </a:p>
        </p:txBody>
      </p:sp>
      <p:sp>
        <p:nvSpPr>
          <p:cNvPr id="3" name="Text Placeholder 2"/>
          <p:cNvSpPr>
            <a:spLocks noGrp="1"/>
          </p:cNvSpPr>
          <p:nvPr>
            <p:ph idx="1"/>
          </p:nvPr>
        </p:nvSpPr>
        <p:spPr>
          <a:xfrm>
            <a:off x="271756" y="1175733"/>
            <a:ext cx="5948624" cy="4526000"/>
          </a:xfrm>
        </p:spPr>
        <p:txBody>
          <a:bodyPr/>
          <a:lstStyle/>
          <a:p>
            <a:pPr marL="152396" indent="0">
              <a:buNone/>
            </a:pPr>
            <a:r>
              <a:rPr lang="en-GB" dirty="0"/>
              <a:t>The bottom left is not going to go away! </a:t>
            </a:r>
          </a:p>
          <a:p>
            <a:pPr marL="152396" indent="0">
              <a:buNone/>
            </a:pPr>
            <a:endParaRPr lang="en-GB" dirty="0"/>
          </a:p>
          <a:p>
            <a:pPr marL="152396" indent="0">
              <a:buNone/>
            </a:pPr>
            <a:r>
              <a:rPr lang="en-GB" dirty="0"/>
              <a:t>By spending some time on them now, and disrupting the forgetting curve, you could avoid a real crisis later on in the year.</a:t>
            </a:r>
          </a:p>
          <a:p>
            <a:pPr marL="152396" indent="0">
              <a:buNone/>
            </a:pPr>
            <a:endParaRPr lang="en-GB" dirty="0"/>
          </a:p>
        </p:txBody>
      </p:sp>
      <p:pic>
        <p:nvPicPr>
          <p:cNvPr id="4" name="Picture 3"/>
          <p:cNvPicPr>
            <a:picLocks noChangeAspect="1"/>
          </p:cNvPicPr>
          <p:nvPr/>
        </p:nvPicPr>
        <p:blipFill rotWithShape="1">
          <a:blip r:embed="rId2"/>
          <a:srcRect l="6285" b="4398"/>
          <a:stretch/>
        </p:blipFill>
        <p:spPr>
          <a:xfrm>
            <a:off x="6474577" y="2009535"/>
            <a:ext cx="5193098" cy="3816958"/>
          </a:xfrm>
          <a:prstGeom prst="rect">
            <a:avLst/>
          </a:prstGeom>
        </p:spPr>
      </p:pic>
      <p:pic>
        <p:nvPicPr>
          <p:cNvPr id="6" name="Picture 5" descr="Graphical user interface&#10;&#10;Description automatically generated">
            <a:extLst>
              <a:ext uri="{FF2B5EF4-FFF2-40B4-BE49-F238E27FC236}">
                <a16:creationId xmlns:a16="http://schemas.microsoft.com/office/drawing/2014/main" id="{27E3FE40-008B-67BB-237B-364191AE74AC}"/>
              </a:ext>
            </a:extLst>
          </p:cNvPr>
          <p:cNvPicPr>
            <a:picLocks noChangeAspect="1"/>
          </p:cNvPicPr>
          <p:nvPr/>
        </p:nvPicPr>
        <p:blipFill>
          <a:blip r:embed="rId3"/>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187429246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94839"/>
            <a:ext cx="10972800" cy="1143200"/>
          </a:xfrm>
        </p:spPr>
        <p:txBody>
          <a:bodyPr/>
          <a:lstStyle/>
          <a:p>
            <a:r>
              <a:rPr lang="en-GB" sz="6000" b="1" dirty="0"/>
              <a:t>When should I revise? </a:t>
            </a:r>
          </a:p>
        </p:txBody>
      </p:sp>
      <p:pic>
        <p:nvPicPr>
          <p:cNvPr id="4" name="Picture 3" descr="Graphical user interface&#10;&#10;Description automatically generated">
            <a:extLst>
              <a:ext uri="{FF2B5EF4-FFF2-40B4-BE49-F238E27FC236}">
                <a16:creationId xmlns:a16="http://schemas.microsoft.com/office/drawing/2014/main" id="{F4B61B83-0D2D-59C1-048A-D7202B888765}"/>
              </a:ext>
            </a:extLst>
          </p:cNvPr>
          <p:cNvPicPr>
            <a:picLocks noChangeAspect="1"/>
          </p:cNvPicPr>
          <p:nvPr/>
        </p:nvPicPr>
        <p:blipFill>
          <a:blip r:embed="rId2"/>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344215993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4339" y="626535"/>
            <a:ext cx="8408209" cy="707886"/>
          </a:xfrm>
          <a:prstGeom prst="rect">
            <a:avLst/>
          </a:prstGeom>
          <a:noFill/>
        </p:spPr>
        <p:txBody>
          <a:bodyPr wrap="square" rtlCol="0">
            <a:spAutoFit/>
          </a:bodyPr>
          <a:lstStyle/>
          <a:p>
            <a:r>
              <a:rPr lang="en-GB" sz="4000" b="1" u="sng" dirty="0">
                <a:latin typeface="Calibri" panose="020F0502020204030204" pitchFamily="34" charset="0"/>
                <a:cs typeface="Calibri" panose="020F0502020204030204" pitchFamily="34" charset="0"/>
              </a:rPr>
              <a:t>Keys to Successful revision? </a:t>
            </a:r>
          </a:p>
        </p:txBody>
      </p:sp>
      <p:sp>
        <p:nvSpPr>
          <p:cNvPr id="8" name="TextBox 7"/>
          <p:cNvSpPr txBox="1"/>
          <p:nvPr/>
        </p:nvSpPr>
        <p:spPr>
          <a:xfrm>
            <a:off x="434339" y="1515291"/>
            <a:ext cx="10849959" cy="1938992"/>
          </a:xfrm>
          <a:prstGeom prst="rect">
            <a:avLst/>
          </a:prstGeom>
          <a:noFill/>
        </p:spPr>
        <p:txBody>
          <a:bodyPr wrap="square" rtlCol="0">
            <a:spAutoFit/>
          </a:bodyPr>
          <a:lstStyle/>
          <a:p>
            <a:r>
              <a:rPr lang="en-GB" sz="4000" dirty="0">
                <a:latin typeface="Calibri" panose="020F0502020204030204" pitchFamily="34" charset="0"/>
                <a:cs typeface="Calibri" panose="020F0502020204030204" pitchFamily="34" charset="0"/>
              </a:rPr>
              <a:t>1. Organisational skills </a:t>
            </a:r>
          </a:p>
          <a:p>
            <a:r>
              <a:rPr lang="en-GB" sz="4000" dirty="0">
                <a:latin typeface="Calibri" panose="020F0502020204030204" pitchFamily="34" charset="0"/>
                <a:cs typeface="Calibri" panose="020F0502020204030204" pitchFamily="34" charset="0"/>
              </a:rPr>
              <a:t>2. Understanding how to revise</a:t>
            </a:r>
          </a:p>
          <a:p>
            <a:r>
              <a:rPr lang="en-GB" sz="4000" dirty="0">
                <a:latin typeface="Calibri" panose="020F0502020204030204" pitchFamily="34" charset="0"/>
                <a:cs typeface="Calibri" panose="020F0502020204030204" pitchFamily="34" charset="0"/>
              </a:rPr>
              <a:t>3. Stress management strategies</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48246" y="3195456"/>
            <a:ext cx="3594159" cy="2089436"/>
          </a:xfrm>
          <a:prstGeom prst="rect">
            <a:avLst/>
          </a:prstGeom>
        </p:spPr>
      </p:pic>
      <p:pic>
        <p:nvPicPr>
          <p:cNvPr id="4" name="Picture 3" descr="Graphical user interface&#10;&#10;Description automatically generated">
            <a:extLst>
              <a:ext uri="{FF2B5EF4-FFF2-40B4-BE49-F238E27FC236}">
                <a16:creationId xmlns:a16="http://schemas.microsoft.com/office/drawing/2014/main" id="{501528D0-8D64-6CD5-A365-3D3787F32AEF}"/>
              </a:ext>
            </a:extLst>
          </p:cNvPr>
          <p:cNvPicPr>
            <a:picLocks noChangeAspect="1"/>
          </p:cNvPicPr>
          <p:nvPr/>
        </p:nvPicPr>
        <p:blipFill>
          <a:blip r:embed="rId4"/>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1244629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b="1" u="sng" dirty="0"/>
              <a:t>Be Honest With Yourself</a:t>
            </a:r>
          </a:p>
        </p:txBody>
      </p:sp>
      <p:sp>
        <p:nvSpPr>
          <p:cNvPr id="3" name="Content Placeholder 2"/>
          <p:cNvSpPr>
            <a:spLocks noGrp="1"/>
          </p:cNvSpPr>
          <p:nvPr>
            <p:ph idx="1"/>
          </p:nvPr>
        </p:nvSpPr>
        <p:spPr/>
        <p:txBody>
          <a:bodyPr>
            <a:normAutofit/>
          </a:bodyPr>
          <a:lstStyle/>
          <a:p>
            <a:pPr marL="0" indent="0">
              <a:buNone/>
            </a:pPr>
            <a:r>
              <a:rPr lang="en-GB" dirty="0"/>
              <a:t>Perhaps the most important aspect to successful revision is being honest with yourself. This may be the first time that you have had to sit down and organise your own study without anyone checking what you’re doing, and it is important to stress that it is no use telling yourself that you are revising if you are not. The only person this damages is </a:t>
            </a:r>
            <a:r>
              <a:rPr lang="en-GB" b="1" dirty="0"/>
              <a:t>you! </a:t>
            </a:r>
          </a:p>
          <a:p>
            <a:endParaRPr lang="en-GB" dirty="0"/>
          </a:p>
        </p:txBody>
      </p:sp>
      <p:pic>
        <p:nvPicPr>
          <p:cNvPr id="5" name="Picture 4" descr="Graphical user interface&#10;&#10;Description automatically generated">
            <a:extLst>
              <a:ext uri="{FF2B5EF4-FFF2-40B4-BE49-F238E27FC236}">
                <a16:creationId xmlns:a16="http://schemas.microsoft.com/office/drawing/2014/main" id="{2B1C5736-1DF2-36F2-AB7C-171F5E43E388}"/>
              </a:ext>
            </a:extLst>
          </p:cNvPr>
          <p:cNvPicPr>
            <a:picLocks noChangeAspect="1"/>
          </p:cNvPicPr>
          <p:nvPr/>
        </p:nvPicPr>
        <p:blipFill>
          <a:blip r:embed="rId2"/>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410639716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0600"/>
            <a:ext cx="8229600" cy="1143000"/>
          </a:xfrm>
        </p:spPr>
        <p:txBody>
          <a:bodyPr>
            <a:normAutofit/>
          </a:bodyPr>
          <a:lstStyle/>
          <a:p>
            <a:pPr algn="l"/>
            <a:r>
              <a:rPr lang="en-GB" b="1" u="sng" dirty="0"/>
              <a:t>Have Lots of Options for Activities</a:t>
            </a:r>
          </a:p>
        </p:txBody>
      </p:sp>
      <p:sp>
        <p:nvSpPr>
          <p:cNvPr id="3" name="Content Placeholder 2"/>
          <p:cNvSpPr>
            <a:spLocks noGrp="1"/>
          </p:cNvSpPr>
          <p:nvPr>
            <p:ph idx="1"/>
          </p:nvPr>
        </p:nvSpPr>
        <p:spPr>
          <a:xfrm>
            <a:off x="499068" y="1393600"/>
            <a:ext cx="10972800" cy="4526000"/>
          </a:xfrm>
        </p:spPr>
        <p:txBody>
          <a:bodyPr/>
          <a:lstStyle/>
          <a:p>
            <a:pPr marL="0" indent="0">
              <a:buNone/>
            </a:pPr>
            <a:r>
              <a:rPr lang="en-GB" dirty="0"/>
              <a:t>Revision doesn’t just have to consist of sitting reading over your textbooks or notes. There are plenty of other activities that you can also do.</a:t>
            </a:r>
          </a:p>
          <a:p>
            <a:pPr marL="457200" indent="-457200"/>
            <a:r>
              <a:rPr lang="en-GB" dirty="0"/>
              <a:t>Practice exam questions</a:t>
            </a:r>
          </a:p>
          <a:p>
            <a:pPr marL="457200" indent="-457200"/>
            <a:r>
              <a:rPr lang="en-GB" dirty="0"/>
              <a:t>Flashcards</a:t>
            </a:r>
          </a:p>
          <a:p>
            <a:pPr marL="457200" indent="-457200"/>
            <a:r>
              <a:rPr lang="en-GB" dirty="0"/>
              <a:t>Mind Mapping </a:t>
            </a:r>
          </a:p>
          <a:p>
            <a:pPr marL="457200" indent="-457200"/>
            <a:r>
              <a:rPr lang="en-GB" dirty="0"/>
              <a:t>Quizlet/ Seneca/ </a:t>
            </a:r>
            <a:r>
              <a:rPr lang="en-GB" dirty="0" err="1"/>
              <a:t>Sparx</a:t>
            </a:r>
            <a:r>
              <a:rPr lang="en-GB" dirty="0"/>
              <a:t>/ </a:t>
            </a:r>
            <a:r>
              <a:rPr lang="en-GB" dirty="0" err="1"/>
              <a:t>Tassomai</a:t>
            </a:r>
            <a:endParaRPr lang="en-GB" dirty="0"/>
          </a:p>
          <a:p>
            <a:pPr marL="457200" indent="-457200">
              <a:buFontTx/>
              <a:buChar char="-"/>
            </a:pPr>
            <a:endParaRPr lang="en-GB" dirty="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48246" y="3195456"/>
            <a:ext cx="3594159" cy="2089436"/>
          </a:xfrm>
          <a:prstGeom prst="rect">
            <a:avLst/>
          </a:prstGeom>
        </p:spPr>
      </p:pic>
      <p:pic>
        <p:nvPicPr>
          <p:cNvPr id="6" name="Picture 5" descr="Graphical user interface&#10;&#10;Description automatically generated">
            <a:extLst>
              <a:ext uri="{FF2B5EF4-FFF2-40B4-BE49-F238E27FC236}">
                <a16:creationId xmlns:a16="http://schemas.microsoft.com/office/drawing/2014/main" id="{5B514EF2-DC0C-4262-86C6-BDEE1987327F}"/>
              </a:ext>
            </a:extLst>
          </p:cNvPr>
          <p:cNvPicPr>
            <a:picLocks noChangeAspect="1"/>
          </p:cNvPicPr>
          <p:nvPr/>
        </p:nvPicPr>
        <p:blipFill>
          <a:blip r:embed="rId3"/>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321923826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b="1" u="sng" dirty="0"/>
              <a:t>Listen To, But Don’t Indulge, Yourself</a:t>
            </a:r>
          </a:p>
        </p:txBody>
      </p:sp>
      <p:sp>
        <p:nvSpPr>
          <p:cNvPr id="3" name="Content Placeholder 2"/>
          <p:cNvSpPr>
            <a:spLocks noGrp="1"/>
          </p:cNvSpPr>
          <p:nvPr>
            <p:ph idx="1"/>
          </p:nvPr>
        </p:nvSpPr>
        <p:spPr>
          <a:xfrm>
            <a:off x="609600" y="1417837"/>
            <a:ext cx="10972800" cy="4526000"/>
          </a:xfrm>
        </p:spPr>
        <p:txBody>
          <a:bodyPr/>
          <a:lstStyle/>
          <a:p>
            <a:pPr marL="0" indent="0">
              <a:buNone/>
            </a:pPr>
            <a:r>
              <a:rPr lang="en-GB" dirty="0"/>
              <a:t>Some days you can work for two hours solid, without a break. Other days you will be struggling to manage 20 minutes without being distracted.</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48246" y="3195456"/>
            <a:ext cx="3594159" cy="2089436"/>
          </a:xfrm>
          <a:prstGeom prst="rect">
            <a:avLst/>
          </a:prstGeom>
        </p:spPr>
      </p:pic>
      <p:pic>
        <p:nvPicPr>
          <p:cNvPr id="6" name="Picture 5" descr="Graphical user interface&#10;&#10;Description automatically generated">
            <a:extLst>
              <a:ext uri="{FF2B5EF4-FFF2-40B4-BE49-F238E27FC236}">
                <a16:creationId xmlns:a16="http://schemas.microsoft.com/office/drawing/2014/main" id="{D69B1D10-A06A-BA31-BDA0-64076EF3F817}"/>
              </a:ext>
            </a:extLst>
          </p:cNvPr>
          <p:cNvPicPr>
            <a:picLocks noChangeAspect="1"/>
          </p:cNvPicPr>
          <p:nvPr/>
        </p:nvPicPr>
        <p:blipFill>
          <a:blip r:embed="rId3"/>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314621572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b="1" u="sng" dirty="0"/>
              <a:t>Take a Break</a:t>
            </a:r>
          </a:p>
        </p:txBody>
      </p:sp>
      <p:sp>
        <p:nvSpPr>
          <p:cNvPr id="3" name="Content Placeholder 2"/>
          <p:cNvSpPr>
            <a:spLocks noGrp="1"/>
          </p:cNvSpPr>
          <p:nvPr>
            <p:ph idx="1"/>
          </p:nvPr>
        </p:nvSpPr>
        <p:spPr>
          <a:xfrm>
            <a:off x="609600" y="1417837"/>
            <a:ext cx="10972800" cy="4526000"/>
          </a:xfrm>
        </p:spPr>
        <p:txBody>
          <a:bodyPr/>
          <a:lstStyle/>
          <a:p>
            <a:pPr marL="0" indent="0">
              <a:buNone/>
            </a:pPr>
            <a:r>
              <a:rPr lang="en-GB" dirty="0"/>
              <a:t>If today just isn’t your day for revising, and you really can’t settle to anything, then take a break. But don’t just sit around looking at social media, or distracting your friends from their revision by messaging them.</a:t>
            </a:r>
          </a:p>
          <a:p>
            <a:pPr marL="0" indent="0">
              <a:buNone/>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48246" y="3195456"/>
            <a:ext cx="3594159" cy="2089436"/>
          </a:xfrm>
          <a:prstGeom prst="rect">
            <a:avLst/>
          </a:prstGeom>
        </p:spPr>
      </p:pic>
      <p:pic>
        <p:nvPicPr>
          <p:cNvPr id="6" name="Picture 5" descr="Graphical user interface&#10;&#10;Description automatically generated">
            <a:extLst>
              <a:ext uri="{FF2B5EF4-FFF2-40B4-BE49-F238E27FC236}">
                <a16:creationId xmlns:a16="http://schemas.microsoft.com/office/drawing/2014/main" id="{21CDCD5C-0007-4791-03A5-D8109F4E5DEE}"/>
              </a:ext>
            </a:extLst>
          </p:cNvPr>
          <p:cNvPicPr>
            <a:picLocks noChangeAspect="1"/>
          </p:cNvPicPr>
          <p:nvPr/>
        </p:nvPicPr>
        <p:blipFill>
          <a:blip r:embed="rId3"/>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146175831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b="1" u="sng" dirty="0"/>
              <a:t>The Importance of Exercise</a:t>
            </a:r>
          </a:p>
        </p:txBody>
      </p:sp>
      <p:sp>
        <p:nvSpPr>
          <p:cNvPr id="3" name="Content Placeholder 2"/>
          <p:cNvSpPr>
            <a:spLocks noGrp="1"/>
          </p:cNvSpPr>
          <p:nvPr>
            <p:ph idx="1"/>
          </p:nvPr>
        </p:nvSpPr>
        <p:spPr>
          <a:xfrm>
            <a:off x="609600" y="1328895"/>
            <a:ext cx="10972800" cy="4526000"/>
          </a:xfrm>
        </p:spPr>
        <p:txBody>
          <a:bodyPr/>
          <a:lstStyle/>
          <a:p>
            <a:pPr marL="0" indent="0">
              <a:buNone/>
            </a:pPr>
            <a:r>
              <a:rPr lang="en-GB" dirty="0"/>
              <a:t>You can be revising all day, and feel exhausted, but still be unable to sleep if you haven’t taken very much physical exercise all day.</a:t>
            </a:r>
          </a:p>
          <a:p>
            <a:pPr marL="0" indent="0">
              <a:buNone/>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48246" y="3195456"/>
            <a:ext cx="3594159" cy="2089436"/>
          </a:xfrm>
          <a:prstGeom prst="rect">
            <a:avLst/>
          </a:prstGeom>
        </p:spPr>
      </p:pic>
      <p:pic>
        <p:nvPicPr>
          <p:cNvPr id="6" name="Picture 5" descr="Graphical user interface&#10;&#10;Description automatically generated">
            <a:extLst>
              <a:ext uri="{FF2B5EF4-FFF2-40B4-BE49-F238E27FC236}">
                <a16:creationId xmlns:a16="http://schemas.microsoft.com/office/drawing/2014/main" id="{2784722D-8DF5-EE1B-4624-7EAAC827BC96}"/>
              </a:ext>
            </a:extLst>
          </p:cNvPr>
          <p:cNvPicPr>
            <a:picLocks noChangeAspect="1"/>
          </p:cNvPicPr>
          <p:nvPr/>
        </p:nvPicPr>
        <p:blipFill>
          <a:blip r:embed="rId3"/>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393525538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2" name="Title 1"/>
          <p:cNvSpPr>
            <a:spLocks noGrp="1"/>
          </p:cNvSpPr>
          <p:nvPr>
            <p:ph type="title"/>
          </p:nvPr>
        </p:nvSpPr>
        <p:spPr>
          <a:xfrm>
            <a:off x="330926" y="274637"/>
            <a:ext cx="10972800" cy="535260"/>
          </a:xfrm>
        </p:spPr>
        <p:txBody>
          <a:bodyPr>
            <a:normAutofit fontScale="90000"/>
          </a:bodyPr>
          <a:lstStyle/>
          <a:p>
            <a:pPr algn="l"/>
            <a:r>
              <a:rPr lang="en-GB" b="1" u="sng" dirty="0"/>
              <a:t>Review Now: </a:t>
            </a:r>
          </a:p>
        </p:txBody>
      </p:sp>
      <p:graphicFrame>
        <p:nvGraphicFramePr>
          <p:cNvPr id="5" name="Table 4">
            <a:extLst>
              <a:ext uri="{FF2B5EF4-FFF2-40B4-BE49-F238E27FC236}">
                <a16:creationId xmlns:a16="http://schemas.microsoft.com/office/drawing/2014/main" id="{290F493D-D239-4E90-9978-2050C6E74011}"/>
              </a:ext>
            </a:extLst>
          </p:cNvPr>
          <p:cNvGraphicFramePr>
            <a:graphicFrameLocks noGrp="1"/>
          </p:cNvGraphicFramePr>
          <p:nvPr>
            <p:extLst>
              <p:ext uri="{D42A27DB-BD31-4B8C-83A1-F6EECF244321}">
                <p14:modId xmlns:p14="http://schemas.microsoft.com/office/powerpoint/2010/main" val="1849230137"/>
              </p:ext>
            </p:extLst>
          </p:nvPr>
        </p:nvGraphicFramePr>
        <p:xfrm>
          <a:off x="330926" y="1634442"/>
          <a:ext cx="11686476" cy="3971482"/>
        </p:xfrm>
        <a:graphic>
          <a:graphicData uri="http://schemas.openxmlformats.org/drawingml/2006/table">
            <a:tbl>
              <a:tblPr firstRow="1" bandRow="1">
                <a:tableStyleId>{5940675A-B579-460E-94D1-54222C63F5DA}</a:tableStyleId>
              </a:tblPr>
              <a:tblGrid>
                <a:gridCol w="1001485">
                  <a:extLst>
                    <a:ext uri="{9D8B030D-6E8A-4147-A177-3AD203B41FA5}">
                      <a16:colId xmlns:a16="http://schemas.microsoft.com/office/drawing/2014/main" val="1269763901"/>
                    </a:ext>
                  </a:extLst>
                </a:gridCol>
                <a:gridCol w="10684991">
                  <a:extLst>
                    <a:ext uri="{9D8B030D-6E8A-4147-A177-3AD203B41FA5}">
                      <a16:colId xmlns:a16="http://schemas.microsoft.com/office/drawing/2014/main" val="1945310578"/>
                    </a:ext>
                  </a:extLst>
                </a:gridCol>
              </a:tblGrid>
              <a:tr h="636880">
                <a:tc>
                  <a:txBody>
                    <a:bodyPr/>
                    <a:lstStyle/>
                    <a:p>
                      <a:pPr algn="ctr"/>
                      <a:r>
                        <a:rPr lang="en-GB" sz="2300" b="0" dirty="0">
                          <a:solidFill>
                            <a:schemeClr val="tx1"/>
                          </a:solidFill>
                          <a:latin typeface="Calibri" panose="020F0502020204030204" pitchFamily="34" charset="0"/>
                          <a:cs typeface="Calibri" panose="020F0502020204030204" pitchFamily="34" charset="0"/>
                        </a:rPr>
                        <a:t>1</a:t>
                      </a:r>
                    </a:p>
                  </a:txBody>
                  <a:tcPr>
                    <a:noFill/>
                  </a:tcPr>
                </a:tc>
                <a:tc>
                  <a:txBody>
                    <a:bodyPr/>
                    <a:lstStyle/>
                    <a:p>
                      <a:r>
                        <a:rPr lang="en-GB" sz="2300" b="1" dirty="0">
                          <a:solidFill>
                            <a:srgbClr val="7030A0"/>
                          </a:solidFill>
                          <a:latin typeface="Calibri" panose="020F0502020204030204" pitchFamily="34" charset="0"/>
                          <a:cs typeface="Calibri" panose="020F0502020204030204" pitchFamily="34" charset="0"/>
                        </a:rPr>
                        <a:t>True</a:t>
                      </a:r>
                      <a:r>
                        <a:rPr lang="en-GB" sz="2300" b="1" dirty="0">
                          <a:solidFill>
                            <a:schemeClr val="tx1"/>
                          </a:solidFill>
                          <a:latin typeface="Calibri" panose="020F0502020204030204" pitchFamily="34" charset="0"/>
                          <a:cs typeface="Calibri" panose="020F0502020204030204" pitchFamily="34" charset="0"/>
                        </a:rPr>
                        <a:t> or False</a:t>
                      </a:r>
                      <a:r>
                        <a:rPr lang="en-GB" sz="2300" b="0" dirty="0">
                          <a:solidFill>
                            <a:schemeClr val="tx1"/>
                          </a:solidFill>
                          <a:latin typeface="Calibri" panose="020F0502020204030204" pitchFamily="34" charset="0"/>
                          <a:cs typeface="Calibri" panose="020F0502020204030204" pitchFamily="34" charset="0"/>
                        </a:rPr>
                        <a:t>? Organisation</a:t>
                      </a:r>
                      <a:r>
                        <a:rPr lang="en-GB" sz="2300" b="0" baseline="0" dirty="0">
                          <a:solidFill>
                            <a:schemeClr val="tx1"/>
                          </a:solidFill>
                          <a:latin typeface="Calibri" panose="020F0502020204030204" pitchFamily="34" charset="0"/>
                          <a:cs typeface="Calibri" panose="020F0502020204030204" pitchFamily="34" charset="0"/>
                        </a:rPr>
                        <a:t> will help me to improve my GCSE grades.</a:t>
                      </a:r>
                      <a:endParaRPr lang="en-GB" sz="2300" b="0" dirty="0">
                        <a:solidFill>
                          <a:schemeClr val="tx1"/>
                        </a:solidFill>
                        <a:latin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val="3145263639"/>
                  </a:ext>
                </a:extLst>
              </a:tr>
              <a:tr h="636880">
                <a:tc>
                  <a:txBody>
                    <a:bodyPr/>
                    <a:lstStyle/>
                    <a:p>
                      <a:pPr algn="ctr"/>
                      <a:r>
                        <a:rPr lang="en-GB" sz="2300" b="0" i="0" dirty="0">
                          <a:solidFill>
                            <a:schemeClr val="tx1"/>
                          </a:solidFill>
                          <a:latin typeface="Calibri" panose="020F0502020204030204" pitchFamily="34" charset="0"/>
                          <a:cs typeface="Calibri" panose="020F0502020204030204" pitchFamily="34" charset="0"/>
                        </a:rPr>
                        <a:t>2</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300" b="0" i="0" dirty="0">
                          <a:solidFill>
                            <a:schemeClr val="tx1"/>
                          </a:solidFill>
                          <a:latin typeface="Calibri" panose="020F0502020204030204" pitchFamily="34" charset="0"/>
                          <a:cs typeface="Calibri" panose="020F0502020204030204" pitchFamily="34" charset="0"/>
                        </a:rPr>
                        <a:t>I am excited about </a:t>
                      </a:r>
                      <a:r>
                        <a:rPr lang="en-GB" sz="2300" b="0" i="0" baseline="0" dirty="0">
                          <a:solidFill>
                            <a:schemeClr val="tx1"/>
                          </a:solidFill>
                          <a:latin typeface="Calibri" panose="020F0502020204030204" pitchFamily="34" charset="0"/>
                          <a:cs typeface="Calibri" panose="020F0502020204030204" pitchFamily="34" charset="0"/>
                        </a:rPr>
                        <a:t>__________________________ in Year 11.</a:t>
                      </a:r>
                      <a:endParaRPr lang="en-GB" sz="2300" b="0" i="0" dirty="0">
                        <a:solidFill>
                          <a:schemeClr val="tx1"/>
                        </a:solidFill>
                        <a:latin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val="281472684"/>
                  </a:ext>
                </a:extLst>
              </a:tr>
              <a:tr h="613539">
                <a:tc>
                  <a:txBody>
                    <a:bodyPr/>
                    <a:lstStyle/>
                    <a:p>
                      <a:pPr algn="ctr"/>
                      <a:r>
                        <a:rPr lang="en-GB" sz="2300" b="0" dirty="0">
                          <a:solidFill>
                            <a:schemeClr val="tx1"/>
                          </a:solidFill>
                          <a:latin typeface="Calibri" panose="020F0502020204030204" pitchFamily="34" charset="0"/>
                          <a:cs typeface="Calibri" panose="020F0502020204030204" pitchFamily="34" charset="0"/>
                        </a:rPr>
                        <a:t>3</a:t>
                      </a:r>
                    </a:p>
                  </a:txBody>
                  <a:tcPr>
                    <a:noFill/>
                  </a:tcPr>
                </a:tc>
                <a:tc>
                  <a:txBody>
                    <a:bodyPr/>
                    <a:lstStyle/>
                    <a:p>
                      <a:r>
                        <a:rPr lang="en-GB" sz="2300" b="0" dirty="0">
                          <a:solidFill>
                            <a:schemeClr val="tx1"/>
                          </a:solidFill>
                          <a:latin typeface="Calibri" panose="020F0502020204030204" pitchFamily="34" charset="0"/>
                          <a:cs typeface="Calibri" panose="020F0502020204030204" pitchFamily="34" charset="0"/>
                        </a:rPr>
                        <a:t>At Isca, we sit</a:t>
                      </a:r>
                      <a:r>
                        <a:rPr lang="en-GB" sz="2300" b="0" baseline="0" dirty="0">
                          <a:solidFill>
                            <a:schemeClr val="tx1"/>
                          </a:solidFill>
                          <a:latin typeface="Calibri" panose="020F0502020204030204" pitchFamily="34" charset="0"/>
                          <a:cs typeface="Calibri" panose="020F0502020204030204" pitchFamily="34" charset="0"/>
                        </a:rPr>
                        <a:t> mocks in</a:t>
                      </a:r>
                      <a:r>
                        <a:rPr lang="en-GB" sz="2300" b="1" baseline="0" dirty="0">
                          <a:solidFill>
                            <a:srgbClr val="00B050"/>
                          </a:solidFill>
                          <a:latin typeface="Calibri" panose="020F0502020204030204" pitchFamily="34" charset="0"/>
                          <a:cs typeface="Calibri" panose="020F0502020204030204" pitchFamily="34" charset="0"/>
                        </a:rPr>
                        <a:t> </a:t>
                      </a:r>
                      <a:r>
                        <a:rPr lang="en-GB" sz="2300" b="1" baseline="0" dirty="0">
                          <a:solidFill>
                            <a:srgbClr val="7030A0"/>
                          </a:solidFill>
                          <a:latin typeface="Calibri" panose="020F0502020204030204" pitchFamily="34" charset="0"/>
                          <a:cs typeface="Calibri" panose="020F0502020204030204" pitchFamily="34" charset="0"/>
                        </a:rPr>
                        <a:t>November </a:t>
                      </a:r>
                      <a:r>
                        <a:rPr lang="en-GB" sz="2300" b="0" baseline="0" dirty="0">
                          <a:solidFill>
                            <a:schemeClr val="tx1"/>
                          </a:solidFill>
                          <a:latin typeface="Calibri" panose="020F0502020204030204" pitchFamily="34" charset="0"/>
                          <a:cs typeface="Calibri" panose="020F0502020204030204" pitchFamily="34" charset="0"/>
                        </a:rPr>
                        <a:t>and </a:t>
                      </a:r>
                      <a:r>
                        <a:rPr lang="en-GB" sz="2300" b="1" baseline="0" dirty="0">
                          <a:solidFill>
                            <a:srgbClr val="7030A0"/>
                          </a:solidFill>
                          <a:latin typeface="Calibri" panose="020F0502020204030204" pitchFamily="34" charset="0"/>
                          <a:cs typeface="Calibri" panose="020F0502020204030204" pitchFamily="34" charset="0"/>
                        </a:rPr>
                        <a:t>March.</a:t>
                      </a:r>
                      <a:endParaRPr lang="en-GB" sz="2300" b="1" dirty="0">
                        <a:solidFill>
                          <a:srgbClr val="7030A0"/>
                        </a:solidFill>
                        <a:latin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val="1437571612"/>
                  </a:ext>
                </a:extLst>
              </a:tr>
              <a:tr h="636880">
                <a:tc>
                  <a:txBody>
                    <a:bodyPr/>
                    <a:lstStyle/>
                    <a:p>
                      <a:pPr algn="ctr"/>
                      <a:r>
                        <a:rPr lang="en-GB" sz="2300" b="0" dirty="0">
                          <a:solidFill>
                            <a:schemeClr val="tx1"/>
                          </a:solidFill>
                          <a:latin typeface="Calibri" panose="020F0502020204030204" pitchFamily="34" charset="0"/>
                          <a:cs typeface="Calibri" panose="020F0502020204030204" pitchFamily="34" charset="0"/>
                        </a:rPr>
                        <a:t>4</a:t>
                      </a:r>
                    </a:p>
                  </a:txBody>
                  <a:tcPr>
                    <a:noFill/>
                  </a:tcPr>
                </a:tc>
                <a:tc>
                  <a:txBody>
                    <a:bodyPr/>
                    <a:lstStyle/>
                    <a:p>
                      <a:r>
                        <a:rPr lang="en-GB" sz="2300" b="0" i="0" dirty="0">
                          <a:solidFill>
                            <a:schemeClr val="tx1"/>
                          </a:solidFill>
                          <a:latin typeface="Calibri" panose="020F0502020204030204" pitchFamily="34" charset="0"/>
                          <a:cs typeface="Calibri" panose="020F0502020204030204" pitchFamily="34" charset="0"/>
                        </a:rPr>
                        <a:t>My tutor group is _______</a:t>
                      </a:r>
                    </a:p>
                  </a:txBody>
                  <a:tcPr>
                    <a:noFill/>
                  </a:tcPr>
                </a:tc>
                <a:extLst>
                  <a:ext uri="{0D108BD9-81ED-4DB2-BD59-A6C34878D82A}">
                    <a16:rowId xmlns:a16="http://schemas.microsoft.com/office/drawing/2014/main" val="2589324867"/>
                  </a:ext>
                </a:extLst>
              </a:tr>
              <a:tr h="636880">
                <a:tc>
                  <a:txBody>
                    <a:bodyPr/>
                    <a:lstStyle/>
                    <a:p>
                      <a:pPr algn="ctr"/>
                      <a:r>
                        <a:rPr lang="en-GB" sz="2300" b="0" dirty="0">
                          <a:solidFill>
                            <a:schemeClr val="tx1"/>
                          </a:solidFill>
                          <a:latin typeface="Calibri" panose="020F0502020204030204" pitchFamily="34" charset="0"/>
                          <a:cs typeface="Calibri" panose="020F0502020204030204" pitchFamily="34" charset="0"/>
                        </a:rPr>
                        <a:t>5</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kern="1200" dirty="0">
                          <a:solidFill>
                            <a:schemeClr val="tx1"/>
                          </a:solidFill>
                          <a:effectLst/>
                          <a:latin typeface="Calibri" panose="020F0502020204030204" pitchFamily="34" charset="0"/>
                          <a:ea typeface="+mn-ea"/>
                          <a:cs typeface="Calibri" panose="020F0502020204030204" pitchFamily="34" charset="0"/>
                        </a:rPr>
                        <a:t>One</a:t>
                      </a:r>
                      <a:r>
                        <a:rPr lang="en-GB" sz="2400" b="0" kern="1200" baseline="0" dirty="0">
                          <a:solidFill>
                            <a:schemeClr val="tx1"/>
                          </a:solidFill>
                          <a:effectLst/>
                          <a:latin typeface="Calibri" panose="020F0502020204030204" pitchFamily="34" charset="0"/>
                          <a:ea typeface="+mn-ea"/>
                          <a:cs typeface="Calibri" panose="020F0502020204030204" pitchFamily="34" charset="0"/>
                        </a:rPr>
                        <a:t> example of a revision strategy </a:t>
                      </a:r>
                      <a:r>
                        <a:rPr lang="en-GB" sz="2400" b="0" kern="1200" baseline="0" dirty="0">
                          <a:solidFill>
                            <a:srgbClr val="7030A0"/>
                          </a:solidFill>
                          <a:effectLst/>
                          <a:latin typeface="Calibri" panose="020F0502020204030204" pitchFamily="34" charset="0"/>
                          <a:ea typeface="+mn-ea"/>
                          <a:cs typeface="Calibri" panose="020F0502020204030204" pitchFamily="34" charset="0"/>
                        </a:rPr>
                        <a:t>is </a:t>
                      </a:r>
                      <a:r>
                        <a:rPr lang="en-GB" sz="2400" b="1" kern="1200" baseline="0" dirty="0">
                          <a:solidFill>
                            <a:srgbClr val="7030A0"/>
                          </a:solidFill>
                          <a:effectLst/>
                          <a:latin typeface="Calibri" panose="020F0502020204030204" pitchFamily="34" charset="0"/>
                          <a:ea typeface="+mn-ea"/>
                          <a:cs typeface="Calibri" panose="020F0502020204030204" pitchFamily="34" charset="0"/>
                        </a:rPr>
                        <a:t>flashcards/</a:t>
                      </a:r>
                      <a:r>
                        <a:rPr lang="en-GB" sz="2400" b="1" kern="1200" baseline="0" dirty="0" err="1">
                          <a:solidFill>
                            <a:srgbClr val="7030A0"/>
                          </a:solidFill>
                          <a:effectLst/>
                          <a:latin typeface="Calibri" panose="020F0502020204030204" pitchFamily="34" charset="0"/>
                          <a:ea typeface="+mn-ea"/>
                          <a:cs typeface="Calibri" panose="020F0502020204030204" pitchFamily="34" charset="0"/>
                        </a:rPr>
                        <a:t>mindmapping</a:t>
                      </a:r>
                      <a:r>
                        <a:rPr lang="en-GB" sz="2400" b="1" kern="1200" baseline="0" dirty="0">
                          <a:solidFill>
                            <a:srgbClr val="7030A0"/>
                          </a:solidFill>
                          <a:effectLst/>
                          <a:latin typeface="Calibri" panose="020F0502020204030204" pitchFamily="34" charset="0"/>
                          <a:ea typeface="+mn-ea"/>
                          <a:cs typeface="Calibri" panose="020F0502020204030204" pitchFamily="34" charset="0"/>
                        </a:rPr>
                        <a:t>/self – testing</a:t>
                      </a:r>
                      <a:endParaRPr lang="en-GB" sz="2400" b="1" kern="1200" dirty="0">
                        <a:solidFill>
                          <a:srgbClr val="7030A0"/>
                        </a:solidFill>
                        <a:effectLst/>
                        <a:latin typeface="Calibri" panose="020F0502020204030204" pitchFamily="34" charset="0"/>
                        <a:ea typeface="+mn-ea"/>
                        <a:cs typeface="Calibri" panose="020F0502020204030204" pitchFamily="34" charset="0"/>
                      </a:endParaRPr>
                    </a:p>
                  </a:txBody>
                  <a:tcPr>
                    <a:noFill/>
                  </a:tcPr>
                </a:tc>
                <a:extLst>
                  <a:ext uri="{0D108BD9-81ED-4DB2-BD59-A6C34878D82A}">
                    <a16:rowId xmlns:a16="http://schemas.microsoft.com/office/drawing/2014/main" val="908477317"/>
                  </a:ext>
                </a:extLst>
              </a:tr>
              <a:tr h="810423">
                <a:tc>
                  <a:txBody>
                    <a:bodyPr/>
                    <a:lstStyle/>
                    <a:p>
                      <a:pPr algn="ctr"/>
                      <a:r>
                        <a:rPr lang="en-GB" sz="2400" b="0" dirty="0">
                          <a:solidFill>
                            <a:schemeClr val="tx1"/>
                          </a:solidFill>
                          <a:latin typeface="Calibri" panose="020F0502020204030204" pitchFamily="34" charset="0"/>
                          <a:cs typeface="Calibri" panose="020F0502020204030204" pitchFamily="34" charset="0"/>
                        </a:rPr>
                        <a:t>Ext</a:t>
                      </a:r>
                    </a:p>
                  </a:txBody>
                  <a:tcPr>
                    <a:noFill/>
                  </a:tcPr>
                </a:tc>
                <a:tc>
                  <a:txBody>
                    <a:bodyPr/>
                    <a:lstStyle/>
                    <a:p>
                      <a:r>
                        <a:rPr lang="en-GB" sz="2300" b="1" i="0" dirty="0">
                          <a:solidFill>
                            <a:schemeClr val="tx1"/>
                          </a:solidFill>
                          <a:latin typeface="Calibri" panose="020F0502020204030204" pitchFamily="34" charset="0"/>
                          <a:cs typeface="Calibri" panose="020F0502020204030204" pitchFamily="34" charset="0"/>
                        </a:rPr>
                        <a:t>True</a:t>
                      </a:r>
                      <a:r>
                        <a:rPr lang="en-GB" sz="2300" b="1" i="0" baseline="0" dirty="0">
                          <a:solidFill>
                            <a:schemeClr val="tx1"/>
                          </a:solidFill>
                          <a:latin typeface="Calibri" panose="020F0502020204030204" pitchFamily="34" charset="0"/>
                          <a:cs typeface="Calibri" panose="020F0502020204030204" pitchFamily="34" charset="0"/>
                        </a:rPr>
                        <a:t> or False? </a:t>
                      </a:r>
                      <a:r>
                        <a:rPr lang="en-GB" sz="2300" b="0" i="0" dirty="0">
                          <a:solidFill>
                            <a:schemeClr val="tx1"/>
                          </a:solidFill>
                          <a:latin typeface="Calibri" panose="020F0502020204030204" pitchFamily="34" charset="0"/>
                          <a:cs typeface="Calibri" panose="020F0502020204030204" pitchFamily="34" charset="0"/>
                        </a:rPr>
                        <a:t>I</a:t>
                      </a:r>
                      <a:r>
                        <a:rPr lang="en-GB" sz="2300" b="0" i="0" baseline="0" dirty="0">
                          <a:solidFill>
                            <a:schemeClr val="tx1"/>
                          </a:solidFill>
                          <a:latin typeface="Calibri" panose="020F0502020204030204" pitchFamily="34" charset="0"/>
                          <a:cs typeface="Calibri" panose="020F0502020204030204" pitchFamily="34" charset="0"/>
                        </a:rPr>
                        <a:t> revised successfully for my Year 10 mocks</a:t>
                      </a:r>
                      <a:endParaRPr lang="en-GB" sz="2300" b="0" i="0" dirty="0">
                        <a:solidFill>
                          <a:schemeClr val="tx1"/>
                        </a:solidFill>
                        <a:latin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val="2274918632"/>
                  </a:ext>
                </a:extLst>
              </a:tr>
            </a:tbl>
          </a:graphicData>
        </a:graphic>
      </p:graphicFrame>
      <p:pic>
        <p:nvPicPr>
          <p:cNvPr id="4" name="Picture 3" descr="Graphical user interface&#10;&#10;Description automatically generated">
            <a:extLst>
              <a:ext uri="{FF2B5EF4-FFF2-40B4-BE49-F238E27FC236}">
                <a16:creationId xmlns:a16="http://schemas.microsoft.com/office/drawing/2014/main" id="{B3771ED7-4587-6455-BAD4-6F76077E105B}"/>
              </a:ext>
            </a:extLst>
          </p:cNvPr>
          <p:cNvPicPr>
            <a:picLocks noChangeAspect="1"/>
          </p:cNvPicPr>
          <p:nvPr/>
        </p:nvPicPr>
        <p:blipFill>
          <a:blip r:embed="rId3"/>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21868718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b="1" u="sng" dirty="0"/>
              <a:t>Switching Off…</a:t>
            </a:r>
          </a:p>
        </p:txBody>
      </p:sp>
      <p:sp>
        <p:nvSpPr>
          <p:cNvPr id="3" name="Content Placeholder 2"/>
          <p:cNvSpPr>
            <a:spLocks noGrp="1"/>
          </p:cNvSpPr>
          <p:nvPr>
            <p:ph idx="1"/>
          </p:nvPr>
        </p:nvSpPr>
        <p:spPr>
          <a:xfrm>
            <a:off x="649595" y="1573108"/>
            <a:ext cx="10972800" cy="4526000"/>
          </a:xfrm>
        </p:spPr>
        <p:txBody>
          <a:bodyPr/>
          <a:lstStyle/>
          <a:p>
            <a:pPr marL="0" indent="0">
              <a:buNone/>
            </a:pPr>
            <a:r>
              <a:rPr lang="en-GB" dirty="0"/>
              <a:t>You need a chance to switch off before you try to sleep at the end of the day. Don’t stop revision and go straight to bed, but give yourself at least an hour in between.</a:t>
            </a:r>
          </a:p>
          <a:p>
            <a:pPr marL="0" indent="0">
              <a:buNone/>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48246" y="3195456"/>
            <a:ext cx="3594159" cy="2089436"/>
          </a:xfrm>
          <a:prstGeom prst="rect">
            <a:avLst/>
          </a:prstGeom>
        </p:spPr>
      </p:pic>
      <p:pic>
        <p:nvPicPr>
          <p:cNvPr id="6" name="Picture 5" descr="Graphical user interface&#10;&#10;Description automatically generated">
            <a:extLst>
              <a:ext uri="{FF2B5EF4-FFF2-40B4-BE49-F238E27FC236}">
                <a16:creationId xmlns:a16="http://schemas.microsoft.com/office/drawing/2014/main" id="{2B51E5D6-9778-BEA8-2266-5A3C05E0E3E1}"/>
              </a:ext>
            </a:extLst>
          </p:cNvPr>
          <p:cNvPicPr>
            <a:picLocks noChangeAspect="1"/>
          </p:cNvPicPr>
          <p:nvPr/>
        </p:nvPicPr>
        <p:blipFill>
          <a:blip r:embed="rId3"/>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387568739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2690" y="319704"/>
            <a:ext cx="8734906"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sng"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...So be Organised</a:t>
            </a:r>
          </a:p>
        </p:txBody>
      </p:sp>
      <p:sp>
        <p:nvSpPr>
          <p:cNvPr id="5" name="TextBox 4"/>
          <p:cNvSpPr txBox="1"/>
          <p:nvPr/>
        </p:nvSpPr>
        <p:spPr>
          <a:xfrm>
            <a:off x="431201" y="1314574"/>
            <a:ext cx="11189476" cy="39703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Plan your time!</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Write a list of everything you need to do</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Write down </a:t>
            </a:r>
            <a:r>
              <a:rPr lang="en-GB" sz="3600" dirty="0">
                <a:solidFill>
                  <a:srgbClr val="000000"/>
                </a:solidFill>
                <a:latin typeface="Calibri" panose="020F0502020204030204" pitchFamily="34" charset="0"/>
                <a:cs typeface="Calibri" panose="020F0502020204030204" pitchFamily="34" charset="0"/>
              </a:rPr>
              <a:t>a </a:t>
            </a:r>
            <a:r>
              <a:rPr kumimoji="0" lang="en-GB" sz="3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time for each task (long or short)</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Evaluate when you work best</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Match up task with time</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3600" dirty="0">
                <a:solidFill>
                  <a:srgbClr val="000000"/>
                </a:solidFill>
                <a:latin typeface="Calibri" panose="020F0502020204030204" pitchFamily="34" charset="0"/>
                <a:cs typeface="Calibri" panose="020F0502020204030204" pitchFamily="34" charset="0"/>
              </a:rPr>
              <a:t>Make yourself a timetable</a:t>
            </a:r>
            <a:endParaRPr kumimoji="0" lang="en-GB"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Form good habits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48246" y="3195456"/>
            <a:ext cx="3594159" cy="2089436"/>
          </a:xfrm>
          <a:prstGeom prst="rect">
            <a:avLst/>
          </a:prstGeom>
        </p:spPr>
      </p:pic>
      <p:pic>
        <p:nvPicPr>
          <p:cNvPr id="6" name="Picture 5" descr="Graphical user interface&#10;&#10;Description automatically generated">
            <a:extLst>
              <a:ext uri="{FF2B5EF4-FFF2-40B4-BE49-F238E27FC236}">
                <a16:creationId xmlns:a16="http://schemas.microsoft.com/office/drawing/2014/main" id="{670633A8-3606-3362-2597-64F28EB2F8D0}"/>
              </a:ext>
            </a:extLst>
          </p:cNvPr>
          <p:cNvPicPr>
            <a:picLocks noChangeAspect="1"/>
          </p:cNvPicPr>
          <p:nvPr/>
        </p:nvPicPr>
        <p:blipFill>
          <a:blip r:embed="rId4"/>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1655949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2447" y="78543"/>
            <a:ext cx="11333205" cy="569386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Task: </a:t>
            </a:r>
            <a:r>
              <a:rPr kumimoji="0" lang="en-GB" sz="2800" b="0" i="1"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Write down a list of </a:t>
            </a:r>
            <a:r>
              <a:rPr kumimoji="0" lang="en-GB" sz="2800" b="1" i="1" u="sng"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everything</a:t>
            </a:r>
            <a:r>
              <a:rPr kumimoji="0" lang="en-GB" sz="2800" b="0" i="1"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to do (school related and non school related):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1"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Weekly to do list: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1.) SPARX homework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2.) Flashcard revision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3.) </a:t>
            </a:r>
            <a:r>
              <a:rPr kumimoji="0" lang="en-GB" sz="28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Tassomai</a:t>
            </a:r>
            <a:r>
              <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4.) Knowledge organiser (every night!)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5.) Football training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6.) Quizlet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solidFill>
                  <a:srgbClr val="000000"/>
                </a:solidFill>
                <a:latin typeface="Calibri" panose="020F0502020204030204" pitchFamily="34" charset="0"/>
                <a:cs typeface="Calibri" panose="020F0502020204030204" pitchFamily="34" charset="0"/>
              </a:rPr>
              <a:t>7.) Go out with friends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8.) Go for a run</a:t>
            </a:r>
            <a:r>
              <a:rPr kumimoji="0" lang="en-GB" sz="2800" b="0" i="0" u="none" strike="noStrike" kern="1200" cap="none" spc="0" normalizeH="0" noProof="0" dirty="0">
                <a:ln>
                  <a:noFill/>
                </a:ln>
                <a:solidFill>
                  <a:srgbClr val="000000"/>
                </a:solidFill>
                <a:effectLst/>
                <a:uLnTx/>
                <a:uFillTx/>
                <a:latin typeface="Calibri" panose="020F0502020204030204" pitchFamily="34" charset="0"/>
                <a:cs typeface="Calibri" panose="020F0502020204030204" pitchFamily="34" charset="0"/>
              </a:rPr>
              <a:t> </a:t>
            </a:r>
            <a:endPar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48246" y="3195456"/>
            <a:ext cx="3594159" cy="2089436"/>
          </a:xfrm>
          <a:prstGeom prst="rect">
            <a:avLst/>
          </a:prstGeom>
        </p:spPr>
      </p:pic>
      <p:pic>
        <p:nvPicPr>
          <p:cNvPr id="5" name="Picture 4" descr="Graphical user interface&#10;&#10;Description automatically generated">
            <a:extLst>
              <a:ext uri="{FF2B5EF4-FFF2-40B4-BE49-F238E27FC236}">
                <a16:creationId xmlns:a16="http://schemas.microsoft.com/office/drawing/2014/main" id="{AF1CD363-6F41-2B99-2E43-AE0ECD4A1255}"/>
              </a:ext>
            </a:extLst>
          </p:cNvPr>
          <p:cNvPicPr>
            <a:picLocks noChangeAspect="1"/>
          </p:cNvPicPr>
          <p:nvPr/>
        </p:nvPicPr>
        <p:blipFill>
          <a:blip r:embed="rId4"/>
          <a:stretch>
            <a:fillRect/>
          </a:stretch>
        </p:blipFill>
        <p:spPr>
          <a:xfrm>
            <a:off x="10305565" y="710229"/>
            <a:ext cx="1653988" cy="1351553"/>
          </a:xfrm>
          <a:prstGeom prst="rect">
            <a:avLst/>
          </a:prstGeom>
        </p:spPr>
      </p:pic>
    </p:spTree>
    <p:extLst>
      <p:ext uri="{BB962C8B-B14F-4D97-AF65-F5344CB8AC3E}">
        <p14:creationId xmlns:p14="http://schemas.microsoft.com/office/powerpoint/2010/main" val="607021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3028" y="209172"/>
            <a:ext cx="11654751" cy="526297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srgbClr val="000000"/>
                </a:solidFill>
                <a:latin typeface="Calibri" panose="020F0502020204030204" pitchFamily="34" charset="0"/>
                <a:cs typeface="Calibri" panose="020F0502020204030204" pitchFamily="34" charset="0"/>
              </a:rPr>
              <a:t>Task</a:t>
            </a: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2800" b="0" i="1"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Write down time for each task on your list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1"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Weekly to do list: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1.) SPARX homework </a:t>
            </a: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(1 hour)</a:t>
            </a:r>
            <a:endPar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2.) Flashcard revision </a:t>
            </a: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(45 </a:t>
            </a:r>
            <a:r>
              <a:rPr kumimoji="0" lang="en-GB" sz="2800" b="1"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mins</a:t>
            </a: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3.) </a:t>
            </a:r>
            <a:r>
              <a:rPr kumimoji="0" lang="en-GB" sz="28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Tassomai</a:t>
            </a:r>
            <a:r>
              <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questions </a:t>
            </a: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(45 </a:t>
            </a:r>
            <a:r>
              <a:rPr kumimoji="0" lang="en-GB" sz="2800" b="1"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mins</a:t>
            </a: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4.) Knowledge organiser(every night!) </a:t>
            </a: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(30mins – 1 hour each night)</a:t>
            </a:r>
            <a:endPar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5.) Football training </a:t>
            </a: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(1 hour Tuesday)</a:t>
            </a:r>
            <a:endPar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6.) Quizlet </a:t>
            </a: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(1 hour)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solidFill>
                  <a:srgbClr val="000000"/>
                </a:solidFill>
                <a:latin typeface="Calibri" panose="020F0502020204030204" pitchFamily="34" charset="0"/>
                <a:cs typeface="Calibri" panose="020F0502020204030204" pitchFamily="34" charset="0"/>
              </a:rPr>
              <a:t>7.) Go out with friends </a:t>
            </a:r>
            <a:r>
              <a:rPr lang="en-GB" sz="2800" b="1" dirty="0">
                <a:solidFill>
                  <a:srgbClr val="000000"/>
                </a:solidFill>
                <a:latin typeface="Calibri" panose="020F0502020204030204" pitchFamily="34" charset="0"/>
                <a:cs typeface="Calibri" panose="020F0502020204030204" pitchFamily="34" charset="0"/>
              </a:rPr>
              <a:t>(2 hours)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8.)</a:t>
            </a:r>
            <a:r>
              <a:rPr kumimoji="0" lang="en-GB" sz="2800" i="0" u="none" strike="noStrike" kern="1200" cap="none" spc="0" normalizeH="0" noProof="0" dirty="0">
                <a:ln>
                  <a:noFill/>
                </a:ln>
                <a:solidFill>
                  <a:srgbClr val="000000"/>
                </a:solidFill>
                <a:effectLst/>
                <a:uLnTx/>
                <a:uFillTx/>
                <a:latin typeface="Calibri" panose="020F0502020204030204" pitchFamily="34" charset="0"/>
                <a:cs typeface="Calibri" panose="020F0502020204030204" pitchFamily="34" charset="0"/>
              </a:rPr>
              <a:t> Go for a run</a:t>
            </a:r>
            <a:r>
              <a:rPr kumimoji="0" lang="en-GB" sz="2800" b="1" i="0" u="none" strike="noStrike" kern="1200" cap="none" spc="0" normalizeH="0" noProof="0" dirty="0">
                <a:ln>
                  <a:noFill/>
                </a:ln>
                <a:solidFill>
                  <a:srgbClr val="000000"/>
                </a:solidFill>
                <a:effectLst/>
                <a:uLnTx/>
                <a:uFillTx/>
                <a:latin typeface="Calibri" panose="020F0502020204030204" pitchFamily="34" charset="0"/>
                <a:cs typeface="Calibri" panose="020F0502020204030204" pitchFamily="34" charset="0"/>
              </a:rPr>
              <a:t> (30mins) </a:t>
            </a:r>
            <a:endPar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48246" y="3195456"/>
            <a:ext cx="3594159" cy="2089436"/>
          </a:xfrm>
          <a:prstGeom prst="rect">
            <a:avLst/>
          </a:prstGeom>
        </p:spPr>
      </p:pic>
      <p:pic>
        <p:nvPicPr>
          <p:cNvPr id="5" name="Picture 4" descr="Graphical user interface&#10;&#10;Description automatically generated">
            <a:extLst>
              <a:ext uri="{FF2B5EF4-FFF2-40B4-BE49-F238E27FC236}">
                <a16:creationId xmlns:a16="http://schemas.microsoft.com/office/drawing/2014/main" id="{1C24FFFC-C5C5-5C94-B6CD-E4B4BCFC3580}"/>
              </a:ext>
            </a:extLst>
          </p:cNvPr>
          <p:cNvPicPr>
            <a:picLocks noChangeAspect="1"/>
          </p:cNvPicPr>
          <p:nvPr/>
        </p:nvPicPr>
        <p:blipFill>
          <a:blip r:embed="rId4"/>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103385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496" y="88592"/>
            <a:ext cx="11604510" cy="569386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Task: </a:t>
            </a:r>
            <a:r>
              <a:rPr kumimoji="0" lang="en-GB" sz="2800" b="0" i="1"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Analyse when you work best and match up time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1"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Weekly to do list: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1.) SPARX homework </a:t>
            </a: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(1 hour) </a:t>
            </a:r>
            <a:r>
              <a:rPr kumimoji="0" lang="en-GB" sz="2800" b="1"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Tuesday club (get help!)</a:t>
            </a:r>
            <a:endPar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2.) Flashcard revision </a:t>
            </a: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(45 </a:t>
            </a:r>
            <a:r>
              <a:rPr kumimoji="0" lang="en-GB" sz="2800" b="1"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mins</a:t>
            </a: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2800" b="1"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Monday evening (5pm)</a:t>
            </a:r>
            <a:endPar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3.) </a:t>
            </a:r>
            <a:r>
              <a:rPr kumimoji="0" lang="en-GB" sz="28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Tassomai</a:t>
            </a:r>
            <a:r>
              <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questions </a:t>
            </a: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(45 </a:t>
            </a:r>
            <a:r>
              <a:rPr kumimoji="0" lang="en-GB" sz="2800" b="1"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mins</a:t>
            </a: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2800" b="1"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Sunday evening (6pm)</a:t>
            </a:r>
            <a:endPar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4.) Knowledge organiser(every night!) </a:t>
            </a: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(30mins – 1 hour each night) </a:t>
            </a:r>
            <a:r>
              <a:rPr kumimoji="0" lang="en-GB" sz="2800" b="1"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4pm each night – build routine! </a:t>
            </a:r>
            <a:endPar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5.) Football training </a:t>
            </a: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(1 hour Tuesday)</a:t>
            </a:r>
            <a:endPar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6.) Quizlet </a:t>
            </a: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(1 hour) </a:t>
            </a:r>
            <a:r>
              <a:rPr kumimoji="0" lang="en-GB" sz="2800" b="1"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Wednesday evening (5pm)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latin typeface="Calibri" panose="020F0502020204030204" pitchFamily="34" charset="0"/>
                <a:cs typeface="Calibri" panose="020F0502020204030204" pitchFamily="34" charset="0"/>
              </a:rPr>
              <a:t>7.) Go out with friends </a:t>
            </a:r>
            <a:r>
              <a:rPr lang="en-GB" sz="2800" b="1" dirty="0">
                <a:latin typeface="Calibri" panose="020F0502020204030204" pitchFamily="34" charset="0"/>
                <a:cs typeface="Calibri" panose="020F0502020204030204" pitchFamily="34" charset="0"/>
              </a:rPr>
              <a:t>(2 hours) </a:t>
            </a:r>
            <a:r>
              <a:rPr lang="en-GB" sz="2800" b="1" dirty="0">
                <a:solidFill>
                  <a:srgbClr val="FF0000"/>
                </a:solidFill>
                <a:latin typeface="Calibri" panose="020F0502020204030204" pitchFamily="34" charset="0"/>
                <a:cs typeface="Calibri" panose="020F0502020204030204" pitchFamily="34" charset="0"/>
              </a:rPr>
              <a:t>Saturday afternoon 3pm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i="0" u="none" strike="noStrike" kern="1200" cap="none" spc="0" normalizeH="0" baseline="0" noProof="0" dirty="0">
                <a:ln>
                  <a:noFill/>
                </a:ln>
                <a:effectLst/>
                <a:uLnTx/>
                <a:uFillTx/>
                <a:latin typeface="Calibri" panose="020F0502020204030204" pitchFamily="34" charset="0"/>
                <a:cs typeface="Calibri" panose="020F0502020204030204" pitchFamily="34" charset="0"/>
              </a:rPr>
              <a:t>8.)</a:t>
            </a:r>
            <a:r>
              <a:rPr kumimoji="0" lang="en-GB" sz="2800" i="0" u="none" strike="noStrike" kern="1200" cap="none" spc="0" normalizeH="0" noProof="0" dirty="0">
                <a:ln>
                  <a:noFill/>
                </a:ln>
                <a:effectLst/>
                <a:uLnTx/>
                <a:uFillTx/>
                <a:latin typeface="Calibri" panose="020F0502020204030204" pitchFamily="34" charset="0"/>
                <a:cs typeface="Calibri" panose="020F0502020204030204" pitchFamily="34" charset="0"/>
              </a:rPr>
              <a:t> Go for a run </a:t>
            </a:r>
            <a:r>
              <a:rPr kumimoji="0" lang="en-GB" sz="2800" b="1" i="0" u="none" strike="noStrike" kern="1200" cap="none" spc="0" normalizeH="0" noProof="0" dirty="0">
                <a:ln>
                  <a:noFill/>
                </a:ln>
                <a:effectLst/>
                <a:uLnTx/>
                <a:uFillTx/>
                <a:latin typeface="Calibri" panose="020F0502020204030204" pitchFamily="34" charset="0"/>
                <a:cs typeface="Calibri" panose="020F0502020204030204" pitchFamily="34" charset="0"/>
              </a:rPr>
              <a:t>(30 </a:t>
            </a:r>
            <a:r>
              <a:rPr kumimoji="0" lang="en-GB" sz="2800" b="1" i="0" u="none" strike="noStrike" kern="1200" cap="none" spc="0" normalizeH="0" noProof="0" dirty="0" err="1">
                <a:ln>
                  <a:noFill/>
                </a:ln>
                <a:effectLst/>
                <a:uLnTx/>
                <a:uFillTx/>
                <a:latin typeface="Calibri" panose="020F0502020204030204" pitchFamily="34" charset="0"/>
                <a:cs typeface="Calibri" panose="020F0502020204030204" pitchFamily="34" charset="0"/>
              </a:rPr>
              <a:t>mins</a:t>
            </a:r>
            <a:r>
              <a:rPr kumimoji="0" lang="en-GB" sz="2800" b="1" i="0" u="none" strike="noStrike" kern="1200" cap="none" spc="0" normalizeH="0" noProof="0" dirty="0">
                <a:ln>
                  <a:noFill/>
                </a:ln>
                <a:effectLst/>
                <a:uLnTx/>
                <a:uFillTx/>
                <a:latin typeface="Calibri" panose="020F0502020204030204" pitchFamily="34" charset="0"/>
                <a:cs typeface="Calibri" panose="020F0502020204030204" pitchFamily="34" charset="0"/>
              </a:rPr>
              <a:t>) </a:t>
            </a:r>
            <a:r>
              <a:rPr lang="en-GB" sz="2800" b="1" dirty="0">
                <a:solidFill>
                  <a:srgbClr val="FF0000"/>
                </a:solidFill>
                <a:latin typeface="Calibri" panose="020F0502020204030204" pitchFamily="34" charset="0"/>
                <a:cs typeface="Calibri" panose="020F0502020204030204" pitchFamily="34" charset="0"/>
              </a:rPr>
              <a:t>Tuesday and Thursday evening 5pm</a:t>
            </a:r>
            <a:endParaRPr kumimoji="0" lang="en-GB" sz="2800" b="0" i="0" u="none" strike="noStrike" kern="1200" cap="none" spc="0" normalizeH="0" baseline="0" noProof="0" dirty="0">
              <a:ln>
                <a:noFill/>
              </a:ln>
              <a:effectLst/>
              <a:uLnTx/>
              <a:uFillTx/>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 </a:t>
            </a:r>
          </a:p>
        </p:txBody>
      </p:sp>
      <p:pic>
        <p:nvPicPr>
          <p:cNvPr id="4" name="Picture 3" descr="Graphical user interface&#10;&#10;Description automatically generated">
            <a:extLst>
              <a:ext uri="{FF2B5EF4-FFF2-40B4-BE49-F238E27FC236}">
                <a16:creationId xmlns:a16="http://schemas.microsoft.com/office/drawing/2014/main" id="{C3415290-0670-5377-DCF6-041A096C675D}"/>
              </a:ext>
            </a:extLst>
          </p:cNvPr>
          <p:cNvPicPr>
            <a:picLocks noChangeAspect="1"/>
          </p:cNvPicPr>
          <p:nvPr/>
        </p:nvPicPr>
        <p:blipFill>
          <a:blip r:embed="rId3"/>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163518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0677" y="150726"/>
            <a:ext cx="11604510"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Task: </a:t>
            </a:r>
            <a:r>
              <a:rPr lang="en-GB" sz="2800" i="1" dirty="0">
                <a:solidFill>
                  <a:srgbClr val="000000"/>
                </a:solidFill>
                <a:latin typeface="Calibri" panose="020F0502020204030204" pitchFamily="34" charset="0"/>
                <a:cs typeface="Calibri" panose="020F0502020204030204" pitchFamily="34" charset="0"/>
              </a:rPr>
              <a:t>Use the revision timetable frame to plan your weekly activities, including revision. </a:t>
            </a:r>
            <a:endParaRPr kumimoji="0" lang="en-GB" sz="28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518407701"/>
              </p:ext>
            </p:extLst>
          </p:nvPr>
        </p:nvGraphicFramePr>
        <p:xfrm>
          <a:off x="422926" y="1104833"/>
          <a:ext cx="11322261" cy="4836646"/>
        </p:xfrm>
        <a:graphic>
          <a:graphicData uri="http://schemas.openxmlformats.org/drawingml/2006/table">
            <a:tbl>
              <a:tblPr firstRow="1" bandRow="1">
                <a:tableStyleId>{5C22544A-7EE6-4342-B048-85BDC9FD1C3A}</a:tableStyleId>
              </a:tblPr>
              <a:tblGrid>
                <a:gridCol w="1258029">
                  <a:extLst>
                    <a:ext uri="{9D8B030D-6E8A-4147-A177-3AD203B41FA5}">
                      <a16:colId xmlns:a16="http://schemas.microsoft.com/office/drawing/2014/main" val="484592787"/>
                    </a:ext>
                  </a:extLst>
                </a:gridCol>
                <a:gridCol w="1258029">
                  <a:extLst>
                    <a:ext uri="{9D8B030D-6E8A-4147-A177-3AD203B41FA5}">
                      <a16:colId xmlns:a16="http://schemas.microsoft.com/office/drawing/2014/main" val="4152111908"/>
                    </a:ext>
                  </a:extLst>
                </a:gridCol>
                <a:gridCol w="1258029">
                  <a:extLst>
                    <a:ext uri="{9D8B030D-6E8A-4147-A177-3AD203B41FA5}">
                      <a16:colId xmlns:a16="http://schemas.microsoft.com/office/drawing/2014/main" val="2419005675"/>
                    </a:ext>
                  </a:extLst>
                </a:gridCol>
                <a:gridCol w="1258029">
                  <a:extLst>
                    <a:ext uri="{9D8B030D-6E8A-4147-A177-3AD203B41FA5}">
                      <a16:colId xmlns:a16="http://schemas.microsoft.com/office/drawing/2014/main" val="2466909184"/>
                    </a:ext>
                  </a:extLst>
                </a:gridCol>
                <a:gridCol w="1258029">
                  <a:extLst>
                    <a:ext uri="{9D8B030D-6E8A-4147-A177-3AD203B41FA5}">
                      <a16:colId xmlns:a16="http://schemas.microsoft.com/office/drawing/2014/main" val="2099657047"/>
                    </a:ext>
                  </a:extLst>
                </a:gridCol>
                <a:gridCol w="1258029">
                  <a:extLst>
                    <a:ext uri="{9D8B030D-6E8A-4147-A177-3AD203B41FA5}">
                      <a16:colId xmlns:a16="http://schemas.microsoft.com/office/drawing/2014/main" val="3991190307"/>
                    </a:ext>
                  </a:extLst>
                </a:gridCol>
                <a:gridCol w="1258029">
                  <a:extLst>
                    <a:ext uri="{9D8B030D-6E8A-4147-A177-3AD203B41FA5}">
                      <a16:colId xmlns:a16="http://schemas.microsoft.com/office/drawing/2014/main" val="42601609"/>
                    </a:ext>
                  </a:extLst>
                </a:gridCol>
                <a:gridCol w="1258029">
                  <a:extLst>
                    <a:ext uri="{9D8B030D-6E8A-4147-A177-3AD203B41FA5}">
                      <a16:colId xmlns:a16="http://schemas.microsoft.com/office/drawing/2014/main" val="2509063649"/>
                    </a:ext>
                  </a:extLst>
                </a:gridCol>
                <a:gridCol w="1258029">
                  <a:extLst>
                    <a:ext uri="{9D8B030D-6E8A-4147-A177-3AD203B41FA5}">
                      <a16:colId xmlns:a16="http://schemas.microsoft.com/office/drawing/2014/main" val="2310713840"/>
                    </a:ext>
                  </a:extLst>
                </a:gridCol>
              </a:tblGrid>
              <a:tr h="445945">
                <a:tc>
                  <a:txBody>
                    <a:bodyPr/>
                    <a:lstStyle/>
                    <a:p>
                      <a:pPr algn="ctr"/>
                      <a:r>
                        <a:rPr lang="en-GB" dirty="0">
                          <a:solidFill>
                            <a:schemeClr val="tx1"/>
                          </a:solidFill>
                        </a:rPr>
                        <a:t>TIME</a:t>
                      </a:r>
                    </a:p>
                  </a:txBody>
                  <a:tcPr>
                    <a:solidFill>
                      <a:schemeClr val="bg1">
                        <a:lumMod val="75000"/>
                      </a:schemeClr>
                    </a:solidFill>
                  </a:tcPr>
                </a:tc>
                <a:tc>
                  <a:txBody>
                    <a:bodyPr/>
                    <a:lstStyle/>
                    <a:p>
                      <a:pPr algn="ctr"/>
                      <a:r>
                        <a:rPr lang="en-GB" dirty="0"/>
                        <a:t>MON</a:t>
                      </a:r>
                    </a:p>
                  </a:txBody>
                  <a:tcPr/>
                </a:tc>
                <a:tc>
                  <a:txBody>
                    <a:bodyPr/>
                    <a:lstStyle/>
                    <a:p>
                      <a:pPr algn="ctr"/>
                      <a:r>
                        <a:rPr lang="en-GB" dirty="0"/>
                        <a:t>TUE</a:t>
                      </a:r>
                    </a:p>
                  </a:txBody>
                  <a:tcPr/>
                </a:tc>
                <a:tc>
                  <a:txBody>
                    <a:bodyPr/>
                    <a:lstStyle/>
                    <a:p>
                      <a:pPr algn="ctr"/>
                      <a:r>
                        <a:rPr lang="en-GB" dirty="0"/>
                        <a:t>WED</a:t>
                      </a:r>
                    </a:p>
                  </a:txBody>
                  <a:tcPr/>
                </a:tc>
                <a:tc>
                  <a:txBody>
                    <a:bodyPr/>
                    <a:lstStyle/>
                    <a:p>
                      <a:pPr algn="ctr"/>
                      <a:r>
                        <a:rPr lang="en-GB" dirty="0"/>
                        <a:t>THU</a:t>
                      </a:r>
                    </a:p>
                  </a:txBody>
                  <a:tcPr/>
                </a:tc>
                <a:tc>
                  <a:txBody>
                    <a:bodyPr/>
                    <a:lstStyle/>
                    <a:p>
                      <a:pPr algn="ctr"/>
                      <a:r>
                        <a:rPr lang="en-GB" dirty="0"/>
                        <a:t>FRI</a:t>
                      </a:r>
                    </a:p>
                  </a:txBody>
                  <a:tcPr/>
                </a:tc>
                <a:tc>
                  <a:txBody>
                    <a:bodyPr/>
                    <a:lstStyle/>
                    <a:p>
                      <a:pPr algn="ctr"/>
                      <a:r>
                        <a:rPr lang="en-GB" dirty="0">
                          <a:solidFill>
                            <a:schemeClr val="tx1"/>
                          </a:solidFill>
                        </a:rPr>
                        <a:t>TIME</a:t>
                      </a:r>
                    </a:p>
                  </a:txBody>
                  <a:tcPr>
                    <a:solidFill>
                      <a:schemeClr val="bg1">
                        <a:lumMod val="75000"/>
                      </a:schemeClr>
                    </a:solidFill>
                  </a:tcPr>
                </a:tc>
                <a:tc>
                  <a:txBody>
                    <a:bodyPr/>
                    <a:lstStyle/>
                    <a:p>
                      <a:pPr algn="ctr"/>
                      <a:r>
                        <a:rPr lang="en-GB" dirty="0"/>
                        <a:t>SAT</a:t>
                      </a:r>
                    </a:p>
                  </a:txBody>
                  <a:tcPr/>
                </a:tc>
                <a:tc>
                  <a:txBody>
                    <a:bodyPr/>
                    <a:lstStyle/>
                    <a:p>
                      <a:pPr algn="ctr"/>
                      <a:r>
                        <a:rPr lang="en-GB" dirty="0"/>
                        <a:t>SUN</a:t>
                      </a:r>
                    </a:p>
                  </a:txBody>
                  <a:tcPr/>
                </a:tc>
                <a:extLst>
                  <a:ext uri="{0D108BD9-81ED-4DB2-BD59-A6C34878D82A}">
                    <a16:rowId xmlns:a16="http://schemas.microsoft.com/office/drawing/2014/main" val="3686324770"/>
                  </a:ext>
                </a:extLst>
              </a:tr>
              <a:tr h="627243">
                <a:tc>
                  <a:txBody>
                    <a:bodyPr/>
                    <a:lstStyle/>
                    <a:p>
                      <a:endParaRPr lang="en-GB" dirty="0">
                        <a:solidFill>
                          <a:schemeClr val="tx1"/>
                        </a:solidFill>
                      </a:endParaRPr>
                    </a:p>
                  </a:txBody>
                  <a:tcPr>
                    <a:solidFill>
                      <a:schemeClr val="bg1">
                        <a:lumMod val="75000"/>
                      </a:schemeClr>
                    </a:solidFill>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solidFill>
                          <a:schemeClr val="tx1"/>
                        </a:solidFill>
                      </a:endParaRPr>
                    </a:p>
                  </a:txBody>
                  <a:tcPr>
                    <a:solidFill>
                      <a:schemeClr val="bg1">
                        <a:lumMod val="75000"/>
                      </a:schemeClr>
                    </a:solidFill>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885266847"/>
                  </a:ext>
                </a:extLst>
              </a:tr>
              <a:tr h="627243">
                <a:tc>
                  <a:txBody>
                    <a:bodyPr/>
                    <a:lstStyle/>
                    <a:p>
                      <a:endParaRPr lang="en-GB" dirty="0">
                        <a:solidFill>
                          <a:schemeClr val="tx1"/>
                        </a:solidFill>
                      </a:endParaRPr>
                    </a:p>
                  </a:txBody>
                  <a:tcPr>
                    <a:solidFill>
                      <a:schemeClr val="bg1">
                        <a:lumMod val="75000"/>
                      </a:schemeClr>
                    </a:solidFill>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chemeClr val="bg1">
                        <a:lumMod val="75000"/>
                      </a:schemeClr>
                    </a:solidFill>
                  </a:tcPr>
                </a:tc>
                <a:tc>
                  <a:txBody>
                    <a:bodyPr/>
                    <a:lstStyle/>
                    <a:p>
                      <a:endParaRPr lang="en-GB"/>
                    </a:p>
                  </a:txBody>
                  <a:tcPr/>
                </a:tc>
                <a:tc>
                  <a:txBody>
                    <a:bodyPr/>
                    <a:lstStyle/>
                    <a:p>
                      <a:endParaRPr lang="en-GB"/>
                    </a:p>
                  </a:txBody>
                  <a:tcPr/>
                </a:tc>
                <a:extLst>
                  <a:ext uri="{0D108BD9-81ED-4DB2-BD59-A6C34878D82A}">
                    <a16:rowId xmlns:a16="http://schemas.microsoft.com/office/drawing/2014/main" val="1258081889"/>
                  </a:ext>
                </a:extLst>
              </a:tr>
              <a:tr h="627243">
                <a:tc>
                  <a:txBody>
                    <a:bodyPr/>
                    <a:lstStyle/>
                    <a:p>
                      <a:endParaRPr lang="en-GB" dirty="0">
                        <a:solidFill>
                          <a:schemeClr val="tx1"/>
                        </a:solidFill>
                      </a:endParaRPr>
                    </a:p>
                  </a:txBody>
                  <a:tcPr>
                    <a:solidFill>
                      <a:schemeClr val="bg1">
                        <a:lumMod val="75000"/>
                      </a:schemeClr>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chemeClr val="bg1">
                        <a:lumMod val="75000"/>
                      </a:schemeClr>
                    </a:solidFill>
                  </a:tcPr>
                </a:tc>
                <a:tc>
                  <a:txBody>
                    <a:bodyPr/>
                    <a:lstStyle/>
                    <a:p>
                      <a:endParaRPr lang="en-GB"/>
                    </a:p>
                  </a:txBody>
                  <a:tcPr/>
                </a:tc>
                <a:tc>
                  <a:txBody>
                    <a:bodyPr/>
                    <a:lstStyle/>
                    <a:p>
                      <a:endParaRPr lang="en-GB"/>
                    </a:p>
                  </a:txBody>
                  <a:tcPr/>
                </a:tc>
                <a:extLst>
                  <a:ext uri="{0D108BD9-81ED-4DB2-BD59-A6C34878D82A}">
                    <a16:rowId xmlns:a16="http://schemas.microsoft.com/office/drawing/2014/main" val="3358070684"/>
                  </a:ext>
                </a:extLst>
              </a:tr>
              <a:tr h="627243">
                <a:tc>
                  <a:txBody>
                    <a:bodyPr/>
                    <a:lstStyle/>
                    <a:p>
                      <a:endParaRPr lang="en-GB" dirty="0">
                        <a:solidFill>
                          <a:schemeClr val="tx1"/>
                        </a:solidFill>
                      </a:endParaRPr>
                    </a:p>
                  </a:txBody>
                  <a:tcPr>
                    <a:solidFill>
                      <a:schemeClr val="bg1">
                        <a:lumMod val="75000"/>
                      </a:schemeClr>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chemeClr val="bg1">
                        <a:lumMod val="75000"/>
                      </a:schemeClr>
                    </a:solidFill>
                  </a:tcPr>
                </a:tc>
                <a:tc>
                  <a:txBody>
                    <a:bodyPr/>
                    <a:lstStyle/>
                    <a:p>
                      <a:endParaRPr lang="en-GB"/>
                    </a:p>
                  </a:txBody>
                  <a:tcPr/>
                </a:tc>
                <a:tc>
                  <a:txBody>
                    <a:bodyPr/>
                    <a:lstStyle/>
                    <a:p>
                      <a:endParaRPr lang="en-GB"/>
                    </a:p>
                  </a:txBody>
                  <a:tcPr/>
                </a:tc>
                <a:extLst>
                  <a:ext uri="{0D108BD9-81ED-4DB2-BD59-A6C34878D82A}">
                    <a16:rowId xmlns:a16="http://schemas.microsoft.com/office/drawing/2014/main" val="3582129653"/>
                  </a:ext>
                </a:extLst>
              </a:tr>
              <a:tr h="627243">
                <a:tc>
                  <a:txBody>
                    <a:bodyPr/>
                    <a:lstStyle/>
                    <a:p>
                      <a:endParaRPr lang="en-GB" dirty="0">
                        <a:solidFill>
                          <a:schemeClr val="tx1"/>
                        </a:solidFill>
                      </a:endParaRPr>
                    </a:p>
                  </a:txBody>
                  <a:tcPr>
                    <a:solidFill>
                      <a:schemeClr val="bg1">
                        <a:lumMod val="75000"/>
                      </a:schemeClr>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chemeClr val="bg1">
                        <a:lumMod val="75000"/>
                      </a:schemeClr>
                    </a:solidFill>
                  </a:tcPr>
                </a:tc>
                <a:tc>
                  <a:txBody>
                    <a:bodyPr/>
                    <a:lstStyle/>
                    <a:p>
                      <a:endParaRPr lang="en-GB"/>
                    </a:p>
                  </a:txBody>
                  <a:tcPr/>
                </a:tc>
                <a:tc>
                  <a:txBody>
                    <a:bodyPr/>
                    <a:lstStyle/>
                    <a:p>
                      <a:endParaRPr lang="en-GB"/>
                    </a:p>
                  </a:txBody>
                  <a:tcPr/>
                </a:tc>
                <a:extLst>
                  <a:ext uri="{0D108BD9-81ED-4DB2-BD59-A6C34878D82A}">
                    <a16:rowId xmlns:a16="http://schemas.microsoft.com/office/drawing/2014/main" val="3620457525"/>
                  </a:ext>
                </a:extLst>
              </a:tr>
              <a:tr h="627243">
                <a:tc>
                  <a:txBody>
                    <a:bodyPr/>
                    <a:lstStyle/>
                    <a:p>
                      <a:endParaRPr lang="en-GB" dirty="0">
                        <a:solidFill>
                          <a:schemeClr val="tx1"/>
                        </a:solidFill>
                      </a:endParaRPr>
                    </a:p>
                  </a:txBody>
                  <a:tcPr>
                    <a:solidFill>
                      <a:schemeClr val="bg1">
                        <a:lumMod val="75000"/>
                      </a:schemeClr>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solidFill>
                      <a:schemeClr val="bg1">
                        <a:lumMod val="75000"/>
                      </a:schemeClr>
                    </a:solidFill>
                  </a:tcPr>
                </a:tc>
                <a:tc>
                  <a:txBody>
                    <a:bodyPr/>
                    <a:lstStyle/>
                    <a:p>
                      <a:endParaRPr lang="en-GB"/>
                    </a:p>
                  </a:txBody>
                  <a:tcPr/>
                </a:tc>
                <a:tc>
                  <a:txBody>
                    <a:bodyPr/>
                    <a:lstStyle/>
                    <a:p>
                      <a:endParaRPr lang="en-GB"/>
                    </a:p>
                  </a:txBody>
                  <a:tcPr/>
                </a:tc>
                <a:extLst>
                  <a:ext uri="{0D108BD9-81ED-4DB2-BD59-A6C34878D82A}">
                    <a16:rowId xmlns:a16="http://schemas.microsoft.com/office/drawing/2014/main" val="3642364771"/>
                  </a:ext>
                </a:extLst>
              </a:tr>
              <a:tr h="627243">
                <a:tc>
                  <a:txBody>
                    <a:bodyPr/>
                    <a:lstStyle/>
                    <a:p>
                      <a:endParaRPr lang="en-GB" dirty="0">
                        <a:solidFill>
                          <a:schemeClr val="tx1"/>
                        </a:solidFill>
                      </a:endParaRPr>
                    </a:p>
                  </a:txBody>
                  <a:tcPr>
                    <a:solidFill>
                      <a:schemeClr val="bg1">
                        <a:lumMod val="75000"/>
                      </a:schemeClr>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chemeClr val="bg1">
                        <a:lumMod val="75000"/>
                      </a:schemeClr>
                    </a:solidFill>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250981430"/>
                  </a:ext>
                </a:extLst>
              </a:tr>
            </a:tbl>
          </a:graphicData>
        </a:graphic>
      </p:graphicFrame>
    </p:spTree>
    <p:extLst>
      <p:ext uri="{BB962C8B-B14F-4D97-AF65-F5344CB8AC3E}">
        <p14:creationId xmlns:p14="http://schemas.microsoft.com/office/powerpoint/2010/main" val="76118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0677" y="150726"/>
            <a:ext cx="1160451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Example</a:t>
            </a:r>
            <a:endParaRPr kumimoji="0" lang="en-GB"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010619929"/>
              </p:ext>
            </p:extLst>
          </p:nvPr>
        </p:nvGraphicFramePr>
        <p:xfrm>
          <a:off x="306723" y="820147"/>
          <a:ext cx="11438464" cy="4660367"/>
        </p:xfrm>
        <a:graphic>
          <a:graphicData uri="http://schemas.openxmlformats.org/drawingml/2006/table">
            <a:tbl>
              <a:tblPr firstRow="1" bandRow="1">
                <a:tableStyleId>{5C22544A-7EE6-4342-B048-85BDC9FD1C3A}</a:tableStyleId>
              </a:tblPr>
              <a:tblGrid>
                <a:gridCol w="1258029">
                  <a:extLst>
                    <a:ext uri="{9D8B030D-6E8A-4147-A177-3AD203B41FA5}">
                      <a16:colId xmlns:a16="http://schemas.microsoft.com/office/drawing/2014/main" val="484592787"/>
                    </a:ext>
                  </a:extLst>
                </a:gridCol>
                <a:gridCol w="1258029">
                  <a:extLst>
                    <a:ext uri="{9D8B030D-6E8A-4147-A177-3AD203B41FA5}">
                      <a16:colId xmlns:a16="http://schemas.microsoft.com/office/drawing/2014/main" val="4152111908"/>
                    </a:ext>
                  </a:extLst>
                </a:gridCol>
                <a:gridCol w="1258029">
                  <a:extLst>
                    <a:ext uri="{9D8B030D-6E8A-4147-A177-3AD203B41FA5}">
                      <a16:colId xmlns:a16="http://schemas.microsoft.com/office/drawing/2014/main" val="2419005675"/>
                    </a:ext>
                  </a:extLst>
                </a:gridCol>
                <a:gridCol w="1258029">
                  <a:extLst>
                    <a:ext uri="{9D8B030D-6E8A-4147-A177-3AD203B41FA5}">
                      <a16:colId xmlns:a16="http://schemas.microsoft.com/office/drawing/2014/main" val="2466909184"/>
                    </a:ext>
                  </a:extLst>
                </a:gridCol>
                <a:gridCol w="1258029">
                  <a:extLst>
                    <a:ext uri="{9D8B030D-6E8A-4147-A177-3AD203B41FA5}">
                      <a16:colId xmlns:a16="http://schemas.microsoft.com/office/drawing/2014/main" val="2099657047"/>
                    </a:ext>
                  </a:extLst>
                </a:gridCol>
                <a:gridCol w="1258029">
                  <a:extLst>
                    <a:ext uri="{9D8B030D-6E8A-4147-A177-3AD203B41FA5}">
                      <a16:colId xmlns:a16="http://schemas.microsoft.com/office/drawing/2014/main" val="3991190307"/>
                    </a:ext>
                  </a:extLst>
                </a:gridCol>
                <a:gridCol w="1382581">
                  <a:extLst>
                    <a:ext uri="{9D8B030D-6E8A-4147-A177-3AD203B41FA5}">
                      <a16:colId xmlns:a16="http://schemas.microsoft.com/office/drawing/2014/main" val="42601609"/>
                    </a:ext>
                  </a:extLst>
                </a:gridCol>
                <a:gridCol w="1249680">
                  <a:extLst>
                    <a:ext uri="{9D8B030D-6E8A-4147-A177-3AD203B41FA5}">
                      <a16:colId xmlns:a16="http://schemas.microsoft.com/office/drawing/2014/main" val="2509063649"/>
                    </a:ext>
                  </a:extLst>
                </a:gridCol>
                <a:gridCol w="1258029">
                  <a:extLst>
                    <a:ext uri="{9D8B030D-6E8A-4147-A177-3AD203B41FA5}">
                      <a16:colId xmlns:a16="http://schemas.microsoft.com/office/drawing/2014/main" val="2310713840"/>
                    </a:ext>
                  </a:extLst>
                </a:gridCol>
              </a:tblGrid>
              <a:tr h="445945">
                <a:tc>
                  <a:txBody>
                    <a:bodyPr/>
                    <a:lstStyle/>
                    <a:p>
                      <a:pPr algn="ctr"/>
                      <a:r>
                        <a:rPr lang="en-GB" dirty="0">
                          <a:solidFill>
                            <a:schemeClr val="tx1"/>
                          </a:solidFill>
                        </a:rPr>
                        <a:t>TIME</a:t>
                      </a:r>
                    </a:p>
                  </a:txBody>
                  <a:tcPr>
                    <a:solidFill>
                      <a:schemeClr val="bg1">
                        <a:lumMod val="75000"/>
                      </a:schemeClr>
                    </a:solidFill>
                  </a:tcPr>
                </a:tc>
                <a:tc>
                  <a:txBody>
                    <a:bodyPr/>
                    <a:lstStyle/>
                    <a:p>
                      <a:pPr algn="ctr"/>
                      <a:r>
                        <a:rPr lang="en-GB" dirty="0"/>
                        <a:t>MON</a:t>
                      </a:r>
                    </a:p>
                  </a:txBody>
                  <a:tcPr/>
                </a:tc>
                <a:tc>
                  <a:txBody>
                    <a:bodyPr/>
                    <a:lstStyle/>
                    <a:p>
                      <a:pPr algn="ctr"/>
                      <a:r>
                        <a:rPr lang="en-GB" dirty="0"/>
                        <a:t>TUE</a:t>
                      </a:r>
                    </a:p>
                  </a:txBody>
                  <a:tcPr/>
                </a:tc>
                <a:tc>
                  <a:txBody>
                    <a:bodyPr/>
                    <a:lstStyle/>
                    <a:p>
                      <a:pPr algn="ctr"/>
                      <a:r>
                        <a:rPr lang="en-GB" dirty="0"/>
                        <a:t>WED</a:t>
                      </a:r>
                    </a:p>
                  </a:txBody>
                  <a:tcPr/>
                </a:tc>
                <a:tc>
                  <a:txBody>
                    <a:bodyPr/>
                    <a:lstStyle/>
                    <a:p>
                      <a:pPr algn="ctr"/>
                      <a:r>
                        <a:rPr lang="en-GB" dirty="0"/>
                        <a:t>THU</a:t>
                      </a:r>
                    </a:p>
                  </a:txBody>
                  <a:tcPr/>
                </a:tc>
                <a:tc>
                  <a:txBody>
                    <a:bodyPr/>
                    <a:lstStyle/>
                    <a:p>
                      <a:pPr algn="ctr"/>
                      <a:r>
                        <a:rPr lang="en-GB" dirty="0"/>
                        <a:t>FRI</a:t>
                      </a:r>
                    </a:p>
                  </a:txBody>
                  <a:tcPr/>
                </a:tc>
                <a:tc>
                  <a:txBody>
                    <a:bodyPr/>
                    <a:lstStyle/>
                    <a:p>
                      <a:pPr algn="ctr"/>
                      <a:r>
                        <a:rPr lang="en-GB" dirty="0">
                          <a:solidFill>
                            <a:schemeClr val="tx1"/>
                          </a:solidFill>
                        </a:rPr>
                        <a:t>TIME</a:t>
                      </a:r>
                    </a:p>
                  </a:txBody>
                  <a:tcPr>
                    <a:solidFill>
                      <a:schemeClr val="bg1">
                        <a:lumMod val="75000"/>
                      </a:schemeClr>
                    </a:solidFill>
                  </a:tcPr>
                </a:tc>
                <a:tc>
                  <a:txBody>
                    <a:bodyPr/>
                    <a:lstStyle/>
                    <a:p>
                      <a:pPr algn="ctr"/>
                      <a:r>
                        <a:rPr lang="en-GB" dirty="0">
                          <a:solidFill>
                            <a:schemeClr val="bg1"/>
                          </a:solidFill>
                        </a:rPr>
                        <a:t>SAT</a:t>
                      </a:r>
                    </a:p>
                  </a:txBody>
                  <a:tcPr/>
                </a:tc>
                <a:tc>
                  <a:txBody>
                    <a:bodyPr/>
                    <a:lstStyle/>
                    <a:p>
                      <a:pPr algn="ctr"/>
                      <a:r>
                        <a:rPr lang="en-GB" dirty="0"/>
                        <a:t>SUN</a:t>
                      </a:r>
                    </a:p>
                  </a:txBody>
                  <a:tcPr/>
                </a:tc>
                <a:extLst>
                  <a:ext uri="{0D108BD9-81ED-4DB2-BD59-A6C34878D82A}">
                    <a16:rowId xmlns:a16="http://schemas.microsoft.com/office/drawing/2014/main" val="3686324770"/>
                  </a:ext>
                </a:extLst>
              </a:tr>
              <a:tr h="627243">
                <a:tc>
                  <a:txBody>
                    <a:bodyPr/>
                    <a:lstStyle/>
                    <a:p>
                      <a:pPr algn="ctr"/>
                      <a:r>
                        <a:rPr lang="en-GB" dirty="0"/>
                        <a:t>8.30-4pm</a:t>
                      </a:r>
                    </a:p>
                  </a:txBody>
                  <a:tcPr>
                    <a:solidFill>
                      <a:schemeClr val="bg1">
                        <a:lumMod val="75000"/>
                      </a:schemeClr>
                    </a:solidFill>
                  </a:tcPr>
                </a:tc>
                <a:tc>
                  <a:txBody>
                    <a:bodyPr/>
                    <a:lstStyle/>
                    <a:p>
                      <a:pPr algn="ctr"/>
                      <a:r>
                        <a:rPr lang="en-GB" dirty="0"/>
                        <a:t>School</a:t>
                      </a:r>
                    </a:p>
                  </a:txBody>
                  <a:tcPr/>
                </a:tc>
                <a:tc>
                  <a:txBody>
                    <a:bodyPr/>
                    <a:lstStyle/>
                    <a:p>
                      <a:pPr algn="ctr"/>
                      <a:r>
                        <a:rPr lang="en-GB" dirty="0"/>
                        <a:t>School</a:t>
                      </a:r>
                    </a:p>
                  </a:txBody>
                  <a:tcPr/>
                </a:tc>
                <a:tc>
                  <a:txBody>
                    <a:bodyPr/>
                    <a:lstStyle/>
                    <a:p>
                      <a:pPr algn="ctr"/>
                      <a:r>
                        <a:rPr lang="en-GB" dirty="0"/>
                        <a:t>School</a:t>
                      </a:r>
                    </a:p>
                  </a:txBody>
                  <a:tcPr/>
                </a:tc>
                <a:tc>
                  <a:txBody>
                    <a:bodyPr/>
                    <a:lstStyle/>
                    <a:p>
                      <a:pPr algn="ctr"/>
                      <a:r>
                        <a:rPr lang="en-GB" dirty="0"/>
                        <a:t>School</a:t>
                      </a:r>
                    </a:p>
                  </a:txBody>
                  <a:tcPr/>
                </a:tc>
                <a:tc>
                  <a:txBody>
                    <a:bodyPr/>
                    <a:lstStyle/>
                    <a:p>
                      <a:pPr algn="ctr"/>
                      <a:r>
                        <a:rPr lang="en-GB" dirty="0"/>
                        <a:t>School</a:t>
                      </a:r>
                    </a:p>
                  </a:txBody>
                  <a:tcPr/>
                </a:tc>
                <a:tc>
                  <a:txBody>
                    <a:bodyPr/>
                    <a:lstStyle/>
                    <a:p>
                      <a:pPr algn="ctr"/>
                      <a:r>
                        <a:rPr lang="en-GB" dirty="0"/>
                        <a:t>9-10am</a:t>
                      </a:r>
                    </a:p>
                  </a:txBody>
                  <a:tcPr>
                    <a:solidFill>
                      <a:schemeClr val="bg1">
                        <a:lumMod val="75000"/>
                      </a:schemeClr>
                    </a:solidFill>
                  </a:tcPr>
                </a:tc>
                <a:tc>
                  <a:txBody>
                    <a:bodyPr/>
                    <a:lstStyle/>
                    <a:p>
                      <a:pPr algn="ctr"/>
                      <a:r>
                        <a:rPr lang="en-GB" dirty="0"/>
                        <a:t>Breakfast</a:t>
                      </a:r>
                    </a:p>
                  </a:txBody>
                  <a:tcPr/>
                </a:tc>
                <a:tc>
                  <a:txBody>
                    <a:bodyPr/>
                    <a:lstStyle/>
                    <a:p>
                      <a:pPr algn="ctr"/>
                      <a:r>
                        <a:rPr lang="en-GB" dirty="0"/>
                        <a:t>Breakfast</a:t>
                      </a:r>
                    </a:p>
                  </a:txBody>
                  <a:tcPr/>
                </a:tc>
                <a:extLst>
                  <a:ext uri="{0D108BD9-81ED-4DB2-BD59-A6C34878D82A}">
                    <a16:rowId xmlns:a16="http://schemas.microsoft.com/office/drawing/2014/main" val="885266847"/>
                  </a:ext>
                </a:extLst>
              </a:tr>
              <a:tr h="627243">
                <a:tc>
                  <a:txBody>
                    <a:bodyPr/>
                    <a:lstStyle/>
                    <a:p>
                      <a:pPr algn="ctr"/>
                      <a:r>
                        <a:rPr lang="en-GB" dirty="0"/>
                        <a:t>4pm-5pm</a:t>
                      </a:r>
                    </a:p>
                  </a:txBody>
                  <a:tcPr>
                    <a:solidFill>
                      <a:schemeClr val="bg1">
                        <a:lumMod val="75000"/>
                      </a:schemeClr>
                    </a:solidFill>
                  </a:tcPr>
                </a:tc>
                <a:tc>
                  <a:txBody>
                    <a:bodyPr/>
                    <a:lstStyle/>
                    <a:p>
                      <a:pPr algn="ctr"/>
                      <a:r>
                        <a:rPr lang="en-GB" dirty="0"/>
                        <a:t>KO/ </a:t>
                      </a:r>
                      <a:r>
                        <a:rPr lang="en-GB" dirty="0" err="1"/>
                        <a:t>HW</a:t>
                      </a:r>
                      <a:endParaRPr lang="en-GB" dirty="0"/>
                    </a:p>
                  </a:txBody>
                  <a:tcPr/>
                </a:tc>
                <a:tc>
                  <a:txBody>
                    <a:bodyPr/>
                    <a:lstStyle/>
                    <a:p>
                      <a:pPr algn="ctr"/>
                      <a:r>
                        <a:rPr lang="en-GB" dirty="0"/>
                        <a:t>KO/ </a:t>
                      </a:r>
                      <a:r>
                        <a:rPr lang="en-GB" dirty="0" err="1"/>
                        <a:t>HW</a:t>
                      </a:r>
                      <a:endParaRPr lang="en-GB" dirty="0"/>
                    </a:p>
                  </a:txBody>
                  <a:tcPr/>
                </a:tc>
                <a:tc>
                  <a:txBody>
                    <a:bodyPr/>
                    <a:lstStyle/>
                    <a:p>
                      <a:pPr algn="ctr"/>
                      <a:r>
                        <a:rPr lang="en-GB" dirty="0"/>
                        <a:t>KO/ </a:t>
                      </a:r>
                      <a:r>
                        <a:rPr lang="en-GB" dirty="0" err="1"/>
                        <a:t>HW</a:t>
                      </a:r>
                      <a:endParaRPr lang="en-GB" dirty="0"/>
                    </a:p>
                  </a:txBody>
                  <a:tcPr/>
                </a:tc>
                <a:tc>
                  <a:txBody>
                    <a:bodyPr/>
                    <a:lstStyle/>
                    <a:p>
                      <a:pPr algn="ctr"/>
                      <a:r>
                        <a:rPr lang="en-GB" dirty="0"/>
                        <a:t>KO /</a:t>
                      </a:r>
                      <a:r>
                        <a:rPr lang="en-GB" dirty="0" err="1"/>
                        <a:t>HW</a:t>
                      </a:r>
                      <a:endParaRPr lang="en-GB" dirty="0"/>
                    </a:p>
                  </a:txBody>
                  <a:tcPr/>
                </a:tc>
                <a:tc>
                  <a:txBody>
                    <a:bodyPr/>
                    <a:lstStyle/>
                    <a:p>
                      <a:pPr algn="ctr"/>
                      <a:r>
                        <a:rPr lang="en-GB" dirty="0"/>
                        <a:t>KO /</a:t>
                      </a:r>
                      <a:r>
                        <a:rPr lang="en-GB" dirty="0" err="1"/>
                        <a:t>HW</a:t>
                      </a:r>
                      <a:endParaRPr lang="en-GB" dirty="0"/>
                    </a:p>
                  </a:txBody>
                  <a:tcPr/>
                </a:tc>
                <a:tc>
                  <a:txBody>
                    <a:bodyPr/>
                    <a:lstStyle/>
                    <a:p>
                      <a:pPr algn="ctr"/>
                      <a:r>
                        <a:rPr lang="en-GB" dirty="0"/>
                        <a:t>10-11am</a:t>
                      </a:r>
                    </a:p>
                  </a:txBody>
                  <a:tcPr>
                    <a:solidFill>
                      <a:schemeClr val="bg1">
                        <a:lumMod val="75000"/>
                      </a:schemeClr>
                    </a:solidFill>
                  </a:tcPr>
                </a:tc>
                <a:tc>
                  <a:txBody>
                    <a:bodyPr/>
                    <a:lstStyle/>
                    <a:p>
                      <a:pPr algn="ctr"/>
                      <a:r>
                        <a:rPr lang="en-GB" dirty="0"/>
                        <a:t>Revision- English</a:t>
                      </a:r>
                    </a:p>
                  </a:txBody>
                  <a:tcPr/>
                </a:tc>
                <a:tc>
                  <a:txBody>
                    <a:bodyPr/>
                    <a:lstStyle/>
                    <a:p>
                      <a:pPr algn="ctr"/>
                      <a:r>
                        <a:rPr lang="en-GB" dirty="0"/>
                        <a:t>Revision</a:t>
                      </a:r>
                      <a:r>
                        <a:rPr lang="en-GB" baseline="0" dirty="0"/>
                        <a:t>- Maths</a:t>
                      </a:r>
                      <a:endParaRPr lang="en-GB" dirty="0"/>
                    </a:p>
                  </a:txBody>
                  <a:tcPr/>
                </a:tc>
                <a:extLst>
                  <a:ext uri="{0D108BD9-81ED-4DB2-BD59-A6C34878D82A}">
                    <a16:rowId xmlns:a16="http://schemas.microsoft.com/office/drawing/2014/main" val="1258081889"/>
                  </a:ext>
                </a:extLst>
              </a:tr>
              <a:tr h="627243">
                <a:tc>
                  <a:txBody>
                    <a:bodyPr/>
                    <a:lstStyle/>
                    <a:p>
                      <a:pPr algn="ctr"/>
                      <a:r>
                        <a:rPr lang="en-GB" dirty="0"/>
                        <a:t>5pm-6pm</a:t>
                      </a:r>
                    </a:p>
                  </a:txBody>
                  <a:tcPr>
                    <a:solidFill>
                      <a:schemeClr val="bg1">
                        <a:lumMod val="75000"/>
                      </a:schemeClr>
                    </a:solidFill>
                  </a:tcPr>
                </a:tc>
                <a:tc>
                  <a:txBody>
                    <a:bodyPr/>
                    <a:lstStyle/>
                    <a:p>
                      <a:pPr algn="ctr"/>
                      <a:r>
                        <a:rPr lang="en-GB" sz="1600" dirty="0"/>
                        <a:t>Make</a:t>
                      </a:r>
                    </a:p>
                    <a:p>
                      <a:pPr algn="ctr"/>
                      <a:r>
                        <a:rPr lang="en-GB" sz="1600" dirty="0"/>
                        <a:t>Flashcards</a:t>
                      </a:r>
                    </a:p>
                  </a:txBody>
                  <a:tcPr/>
                </a:tc>
                <a:tc>
                  <a:txBody>
                    <a:bodyPr/>
                    <a:lstStyle/>
                    <a:p>
                      <a:pPr algn="ctr"/>
                      <a:r>
                        <a:rPr lang="en-GB" dirty="0"/>
                        <a:t>Run</a:t>
                      </a:r>
                    </a:p>
                  </a:txBody>
                  <a:tcPr/>
                </a:tc>
                <a:tc>
                  <a:txBody>
                    <a:bodyPr/>
                    <a:lstStyle/>
                    <a:p>
                      <a:pPr algn="ctr"/>
                      <a:r>
                        <a:rPr lang="en-GB" dirty="0"/>
                        <a:t>Quizlet</a:t>
                      </a:r>
                    </a:p>
                  </a:txBody>
                  <a:tcPr/>
                </a:tc>
                <a:tc>
                  <a:txBody>
                    <a:bodyPr/>
                    <a:lstStyle/>
                    <a:p>
                      <a:pPr algn="ctr"/>
                      <a:r>
                        <a:rPr lang="en-GB" dirty="0"/>
                        <a:t>Run</a:t>
                      </a:r>
                    </a:p>
                  </a:txBody>
                  <a:tcPr/>
                </a:tc>
                <a:tc>
                  <a:txBody>
                    <a:bodyPr/>
                    <a:lstStyle/>
                    <a:p>
                      <a:pPr algn="ctr"/>
                      <a:endParaRPr lang="en-GB" dirty="0"/>
                    </a:p>
                  </a:txBody>
                  <a:tcPr/>
                </a:tc>
                <a:tc>
                  <a:txBody>
                    <a:bodyPr/>
                    <a:lstStyle/>
                    <a:p>
                      <a:pPr algn="ctr"/>
                      <a:r>
                        <a:rPr lang="en-GB" dirty="0"/>
                        <a:t>11am-1pm</a:t>
                      </a:r>
                    </a:p>
                  </a:txBody>
                  <a:tcPr>
                    <a:solidFill>
                      <a:schemeClr val="bg1">
                        <a:lumMod val="75000"/>
                      </a:schemeClr>
                    </a:solidFill>
                  </a:tcPr>
                </a:tc>
                <a:tc>
                  <a:txBody>
                    <a:bodyPr/>
                    <a:lstStyle/>
                    <a:p>
                      <a:pPr algn="ctr"/>
                      <a:r>
                        <a:rPr lang="en-GB" dirty="0"/>
                        <a:t>Free time/ Lunch</a:t>
                      </a:r>
                    </a:p>
                  </a:txBody>
                  <a:tcPr/>
                </a:tc>
                <a:tc>
                  <a:txBody>
                    <a:bodyPr/>
                    <a:lstStyle/>
                    <a:p>
                      <a:pPr algn="ctr"/>
                      <a:r>
                        <a:rPr lang="en-GB" dirty="0"/>
                        <a:t>Sport/ Lunch</a:t>
                      </a:r>
                    </a:p>
                  </a:txBody>
                  <a:tcPr/>
                </a:tc>
                <a:extLst>
                  <a:ext uri="{0D108BD9-81ED-4DB2-BD59-A6C34878D82A}">
                    <a16:rowId xmlns:a16="http://schemas.microsoft.com/office/drawing/2014/main" val="3358070684"/>
                  </a:ext>
                </a:extLst>
              </a:tr>
              <a:tr h="627243">
                <a:tc>
                  <a:txBody>
                    <a:bodyPr/>
                    <a:lstStyle/>
                    <a:p>
                      <a:pPr algn="ctr"/>
                      <a:r>
                        <a:rPr lang="en-GB" dirty="0"/>
                        <a:t>6pm-7pm</a:t>
                      </a:r>
                    </a:p>
                  </a:txBody>
                  <a:tcPr>
                    <a:solidFill>
                      <a:schemeClr val="bg1">
                        <a:lumMod val="75000"/>
                      </a:schemeClr>
                    </a:solidFill>
                  </a:tcPr>
                </a:tc>
                <a:tc>
                  <a:txBody>
                    <a:bodyPr/>
                    <a:lstStyle/>
                    <a:p>
                      <a:pPr algn="ctr"/>
                      <a:r>
                        <a:rPr lang="en-GB" dirty="0"/>
                        <a:t>Dinner</a:t>
                      </a:r>
                    </a:p>
                  </a:txBody>
                  <a:tcPr/>
                </a:tc>
                <a:tc>
                  <a:txBody>
                    <a:bodyPr/>
                    <a:lstStyle/>
                    <a:p>
                      <a:pPr algn="ctr"/>
                      <a:r>
                        <a:rPr lang="en-GB" dirty="0"/>
                        <a:t>Dinner</a:t>
                      </a:r>
                    </a:p>
                  </a:txBody>
                  <a:tcPr/>
                </a:tc>
                <a:tc>
                  <a:txBody>
                    <a:bodyPr/>
                    <a:lstStyle/>
                    <a:p>
                      <a:pPr algn="ctr"/>
                      <a:r>
                        <a:rPr lang="en-GB" dirty="0"/>
                        <a:t>Dinner</a:t>
                      </a:r>
                    </a:p>
                  </a:txBody>
                  <a:tcPr/>
                </a:tc>
                <a:tc>
                  <a:txBody>
                    <a:bodyPr/>
                    <a:lstStyle/>
                    <a:p>
                      <a:pPr algn="ctr"/>
                      <a:r>
                        <a:rPr lang="en-GB" dirty="0"/>
                        <a:t>Dinner</a:t>
                      </a:r>
                    </a:p>
                  </a:txBody>
                  <a:tcPr/>
                </a:tc>
                <a:tc>
                  <a:txBody>
                    <a:bodyPr/>
                    <a:lstStyle/>
                    <a:p>
                      <a:pPr algn="ctr"/>
                      <a:r>
                        <a:rPr lang="en-GB" dirty="0"/>
                        <a:t>Dinner</a:t>
                      </a:r>
                    </a:p>
                  </a:txBody>
                  <a:tcPr/>
                </a:tc>
                <a:tc>
                  <a:txBody>
                    <a:bodyPr/>
                    <a:lstStyle/>
                    <a:p>
                      <a:pPr algn="ctr"/>
                      <a:r>
                        <a:rPr lang="en-GB" dirty="0"/>
                        <a:t>1-3pm</a:t>
                      </a:r>
                    </a:p>
                  </a:txBody>
                  <a:tcPr>
                    <a:solidFill>
                      <a:schemeClr val="bg1">
                        <a:lumMod val="75000"/>
                      </a:schemeClr>
                    </a:solidFill>
                  </a:tcPr>
                </a:tc>
                <a:tc>
                  <a:txBody>
                    <a:bodyPr/>
                    <a:lstStyle/>
                    <a:p>
                      <a:pPr algn="ctr"/>
                      <a:r>
                        <a:rPr lang="en-GB" dirty="0"/>
                        <a:t>Seeing</a:t>
                      </a:r>
                      <a:r>
                        <a:rPr lang="en-GB" baseline="0" dirty="0"/>
                        <a:t> Friends</a:t>
                      </a:r>
                      <a:endParaRPr lang="en-GB" dirty="0"/>
                    </a:p>
                  </a:txBody>
                  <a:tcPr/>
                </a:tc>
                <a:tc>
                  <a:txBody>
                    <a:bodyPr/>
                    <a:lstStyle/>
                    <a:p>
                      <a:pPr algn="ctr"/>
                      <a:r>
                        <a:rPr lang="en-GB" dirty="0"/>
                        <a:t>Out</a:t>
                      </a:r>
                      <a:r>
                        <a:rPr lang="en-GB" baseline="0" dirty="0"/>
                        <a:t> with Family</a:t>
                      </a:r>
                      <a:endParaRPr lang="en-GB" dirty="0"/>
                    </a:p>
                  </a:txBody>
                  <a:tcPr/>
                </a:tc>
                <a:extLst>
                  <a:ext uri="{0D108BD9-81ED-4DB2-BD59-A6C34878D82A}">
                    <a16:rowId xmlns:a16="http://schemas.microsoft.com/office/drawing/2014/main" val="3582129653"/>
                  </a:ext>
                </a:extLst>
              </a:tr>
              <a:tr h="627243">
                <a:tc>
                  <a:txBody>
                    <a:bodyPr/>
                    <a:lstStyle/>
                    <a:p>
                      <a:pPr algn="ctr"/>
                      <a:r>
                        <a:rPr lang="en-GB" dirty="0"/>
                        <a:t>7pm-8pm</a:t>
                      </a:r>
                    </a:p>
                  </a:txBody>
                  <a:tcPr>
                    <a:solidFill>
                      <a:schemeClr val="bg1">
                        <a:lumMod val="75000"/>
                      </a:schemeClr>
                    </a:solidFill>
                  </a:tcPr>
                </a:tc>
                <a:tc>
                  <a:txBody>
                    <a:bodyPr/>
                    <a:lstStyle/>
                    <a:p>
                      <a:pPr algn="ctr"/>
                      <a:endParaRPr lang="en-GB" dirty="0"/>
                    </a:p>
                  </a:txBody>
                  <a:tcPr/>
                </a:tc>
                <a:tc>
                  <a:txBody>
                    <a:bodyPr/>
                    <a:lstStyle/>
                    <a:p>
                      <a:pPr algn="ctr"/>
                      <a:r>
                        <a:rPr lang="en-GB" dirty="0"/>
                        <a:t>Football</a:t>
                      </a:r>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r>
                        <a:rPr lang="en-GB" dirty="0"/>
                        <a:t>3pm-5pm</a:t>
                      </a:r>
                    </a:p>
                  </a:txBody>
                  <a:tcPr>
                    <a:solidFill>
                      <a:schemeClr val="bg1">
                        <a:lumMod val="75000"/>
                      </a:schemeClr>
                    </a:solidFill>
                  </a:tcPr>
                </a:tc>
                <a:tc>
                  <a:txBody>
                    <a:bodyPr/>
                    <a:lstStyle/>
                    <a:p>
                      <a:pPr algn="ctr"/>
                      <a:r>
                        <a:rPr lang="en-GB" dirty="0"/>
                        <a:t>Revision-</a:t>
                      </a:r>
                      <a:r>
                        <a:rPr lang="en-GB" baseline="0" dirty="0"/>
                        <a:t> Hums</a:t>
                      </a:r>
                      <a:endParaRPr lang="en-GB" dirty="0"/>
                    </a:p>
                  </a:txBody>
                  <a:tcPr/>
                </a:tc>
                <a:tc>
                  <a:txBody>
                    <a:bodyPr/>
                    <a:lstStyle/>
                    <a:p>
                      <a:pPr algn="ctr"/>
                      <a:endParaRPr lang="en-GB" dirty="0"/>
                    </a:p>
                  </a:txBody>
                  <a:tcPr/>
                </a:tc>
                <a:extLst>
                  <a:ext uri="{0D108BD9-81ED-4DB2-BD59-A6C34878D82A}">
                    <a16:rowId xmlns:a16="http://schemas.microsoft.com/office/drawing/2014/main" val="3620457525"/>
                  </a:ext>
                </a:extLst>
              </a:tr>
              <a:tr h="627243">
                <a:tc>
                  <a:txBody>
                    <a:bodyPr/>
                    <a:lstStyle/>
                    <a:p>
                      <a:pPr algn="ctr"/>
                      <a:r>
                        <a:rPr lang="en-GB" dirty="0"/>
                        <a:t>8pm-9pm</a:t>
                      </a:r>
                    </a:p>
                  </a:txBody>
                  <a:tcPr>
                    <a:solidFill>
                      <a:schemeClr val="bg1">
                        <a:lumMod val="75000"/>
                      </a:schemeClr>
                    </a:solidFill>
                  </a:tcPr>
                </a:tc>
                <a:tc>
                  <a:txBody>
                    <a:bodyPr/>
                    <a:lstStyle/>
                    <a:p>
                      <a:pPr algn="ctr"/>
                      <a:r>
                        <a:rPr lang="en-GB" dirty="0"/>
                        <a:t>Flashcard</a:t>
                      </a:r>
                      <a:r>
                        <a:rPr lang="en-GB" baseline="0" dirty="0"/>
                        <a:t> Revision</a:t>
                      </a:r>
                      <a:endParaRPr lang="en-GB" dirty="0"/>
                    </a:p>
                  </a:txBody>
                  <a:tcPr/>
                </a:tc>
                <a:tc>
                  <a:txBody>
                    <a:bodyPr/>
                    <a:lstStyle/>
                    <a:p>
                      <a:pPr algn="ctr"/>
                      <a:r>
                        <a:rPr lang="en-GB" dirty="0"/>
                        <a:t>Football</a:t>
                      </a:r>
                    </a:p>
                  </a:txBody>
                  <a:tcPr/>
                </a:tc>
                <a:tc>
                  <a:txBody>
                    <a:bodyPr/>
                    <a:lstStyle/>
                    <a:p>
                      <a:pPr algn="ctr"/>
                      <a:r>
                        <a:rPr lang="en-GB" dirty="0"/>
                        <a:t>Flashcard</a:t>
                      </a:r>
                      <a:r>
                        <a:rPr lang="en-GB" baseline="0" dirty="0"/>
                        <a:t> Revision </a:t>
                      </a:r>
                      <a:endParaRPr lang="en-GB" dirty="0"/>
                    </a:p>
                  </a:txBody>
                  <a:tcPr/>
                </a:tc>
                <a:tc>
                  <a:txBody>
                    <a:bodyPr/>
                    <a:lstStyle/>
                    <a:p>
                      <a:pPr algn="ctr"/>
                      <a:r>
                        <a:rPr lang="en-GB" dirty="0"/>
                        <a:t>Flashcard Revision </a:t>
                      </a:r>
                    </a:p>
                  </a:txBody>
                  <a:tcPr/>
                </a:tc>
                <a:tc>
                  <a:txBody>
                    <a:bodyPr/>
                    <a:lstStyle/>
                    <a:p>
                      <a:pPr algn="ctr"/>
                      <a:r>
                        <a:rPr lang="en-GB" dirty="0"/>
                        <a:t>Flashcard Revision </a:t>
                      </a:r>
                    </a:p>
                  </a:txBody>
                  <a:tcPr/>
                </a:tc>
                <a:tc>
                  <a:txBody>
                    <a:bodyPr/>
                    <a:lstStyle/>
                    <a:p>
                      <a:pPr algn="ctr"/>
                      <a:r>
                        <a:rPr lang="en-GB" dirty="0"/>
                        <a:t>6pm-9pm</a:t>
                      </a:r>
                    </a:p>
                  </a:txBody>
                  <a:tcPr>
                    <a:solidFill>
                      <a:schemeClr val="bg1">
                        <a:lumMod val="75000"/>
                      </a:schemeClr>
                    </a:solidFill>
                  </a:tcPr>
                </a:tc>
                <a:tc>
                  <a:txBody>
                    <a:bodyPr/>
                    <a:lstStyle/>
                    <a:p>
                      <a:pPr algn="ctr"/>
                      <a:endParaRPr lang="en-GB" dirty="0"/>
                    </a:p>
                  </a:txBody>
                  <a:tcPr/>
                </a:tc>
                <a:tc>
                  <a:txBody>
                    <a:bodyPr/>
                    <a:lstStyle/>
                    <a:p>
                      <a:pPr algn="ctr"/>
                      <a:r>
                        <a:rPr lang="en-GB" dirty="0" err="1"/>
                        <a:t>Tassomai</a:t>
                      </a:r>
                      <a:r>
                        <a:rPr lang="en-GB" dirty="0"/>
                        <a:t>/ Free time</a:t>
                      </a:r>
                    </a:p>
                  </a:txBody>
                  <a:tcPr/>
                </a:tc>
                <a:extLst>
                  <a:ext uri="{0D108BD9-81ED-4DB2-BD59-A6C34878D82A}">
                    <a16:rowId xmlns:a16="http://schemas.microsoft.com/office/drawing/2014/main" val="3642364771"/>
                  </a:ext>
                </a:extLst>
              </a:tr>
            </a:tbl>
          </a:graphicData>
        </a:graphic>
      </p:graphicFrame>
    </p:spTree>
    <p:extLst>
      <p:ext uri="{BB962C8B-B14F-4D97-AF65-F5344CB8AC3E}">
        <p14:creationId xmlns:p14="http://schemas.microsoft.com/office/powerpoint/2010/main" val="18808602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0677" y="150726"/>
            <a:ext cx="11604510"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Task: </a:t>
            </a:r>
            <a:r>
              <a:rPr kumimoji="0" lang="en-GB" sz="28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Use the revision timetable frame to plan your weekly activities, including revision. </a:t>
            </a:r>
            <a:endParaRPr kumimoji="0" lang="en-GB"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329226095"/>
              </p:ext>
            </p:extLst>
          </p:nvPr>
        </p:nvGraphicFramePr>
        <p:xfrm>
          <a:off x="-2" y="-5"/>
          <a:ext cx="12192003" cy="6858004"/>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484592787"/>
                    </a:ext>
                  </a:extLst>
                </a:gridCol>
                <a:gridCol w="1354667">
                  <a:extLst>
                    <a:ext uri="{9D8B030D-6E8A-4147-A177-3AD203B41FA5}">
                      <a16:colId xmlns:a16="http://schemas.microsoft.com/office/drawing/2014/main" val="4152111908"/>
                    </a:ext>
                  </a:extLst>
                </a:gridCol>
                <a:gridCol w="1354667">
                  <a:extLst>
                    <a:ext uri="{9D8B030D-6E8A-4147-A177-3AD203B41FA5}">
                      <a16:colId xmlns:a16="http://schemas.microsoft.com/office/drawing/2014/main" val="2419005675"/>
                    </a:ext>
                  </a:extLst>
                </a:gridCol>
                <a:gridCol w="1354667">
                  <a:extLst>
                    <a:ext uri="{9D8B030D-6E8A-4147-A177-3AD203B41FA5}">
                      <a16:colId xmlns:a16="http://schemas.microsoft.com/office/drawing/2014/main" val="2466909184"/>
                    </a:ext>
                  </a:extLst>
                </a:gridCol>
                <a:gridCol w="1354667">
                  <a:extLst>
                    <a:ext uri="{9D8B030D-6E8A-4147-A177-3AD203B41FA5}">
                      <a16:colId xmlns:a16="http://schemas.microsoft.com/office/drawing/2014/main" val="2099657047"/>
                    </a:ext>
                  </a:extLst>
                </a:gridCol>
                <a:gridCol w="1354667">
                  <a:extLst>
                    <a:ext uri="{9D8B030D-6E8A-4147-A177-3AD203B41FA5}">
                      <a16:colId xmlns:a16="http://schemas.microsoft.com/office/drawing/2014/main" val="3991190307"/>
                    </a:ext>
                  </a:extLst>
                </a:gridCol>
                <a:gridCol w="1354667">
                  <a:extLst>
                    <a:ext uri="{9D8B030D-6E8A-4147-A177-3AD203B41FA5}">
                      <a16:colId xmlns:a16="http://schemas.microsoft.com/office/drawing/2014/main" val="42601609"/>
                    </a:ext>
                  </a:extLst>
                </a:gridCol>
                <a:gridCol w="1354667">
                  <a:extLst>
                    <a:ext uri="{9D8B030D-6E8A-4147-A177-3AD203B41FA5}">
                      <a16:colId xmlns:a16="http://schemas.microsoft.com/office/drawing/2014/main" val="2509063649"/>
                    </a:ext>
                  </a:extLst>
                </a:gridCol>
                <a:gridCol w="1354667">
                  <a:extLst>
                    <a:ext uri="{9D8B030D-6E8A-4147-A177-3AD203B41FA5}">
                      <a16:colId xmlns:a16="http://schemas.microsoft.com/office/drawing/2014/main" val="2310713840"/>
                    </a:ext>
                  </a:extLst>
                </a:gridCol>
              </a:tblGrid>
              <a:tr h="632316">
                <a:tc>
                  <a:txBody>
                    <a:bodyPr/>
                    <a:lstStyle/>
                    <a:p>
                      <a:pPr algn="ctr"/>
                      <a:r>
                        <a:rPr lang="en-GB" dirty="0">
                          <a:solidFill>
                            <a:schemeClr val="tx1"/>
                          </a:solidFill>
                        </a:rPr>
                        <a:t>TIME</a:t>
                      </a:r>
                    </a:p>
                  </a:txBody>
                  <a:tcPr>
                    <a:solidFill>
                      <a:schemeClr val="bg1">
                        <a:lumMod val="75000"/>
                      </a:schemeClr>
                    </a:solidFill>
                  </a:tcPr>
                </a:tc>
                <a:tc>
                  <a:txBody>
                    <a:bodyPr/>
                    <a:lstStyle/>
                    <a:p>
                      <a:pPr algn="ctr"/>
                      <a:r>
                        <a:rPr lang="en-GB" dirty="0"/>
                        <a:t>MON</a:t>
                      </a:r>
                    </a:p>
                  </a:txBody>
                  <a:tcPr/>
                </a:tc>
                <a:tc>
                  <a:txBody>
                    <a:bodyPr/>
                    <a:lstStyle/>
                    <a:p>
                      <a:pPr algn="ctr"/>
                      <a:r>
                        <a:rPr lang="en-GB" dirty="0"/>
                        <a:t>TUE</a:t>
                      </a:r>
                    </a:p>
                  </a:txBody>
                  <a:tcPr/>
                </a:tc>
                <a:tc>
                  <a:txBody>
                    <a:bodyPr/>
                    <a:lstStyle/>
                    <a:p>
                      <a:pPr algn="ctr"/>
                      <a:r>
                        <a:rPr lang="en-GB" dirty="0"/>
                        <a:t>WED</a:t>
                      </a:r>
                    </a:p>
                  </a:txBody>
                  <a:tcPr/>
                </a:tc>
                <a:tc>
                  <a:txBody>
                    <a:bodyPr/>
                    <a:lstStyle/>
                    <a:p>
                      <a:pPr algn="ctr"/>
                      <a:r>
                        <a:rPr lang="en-GB" dirty="0"/>
                        <a:t>THU</a:t>
                      </a:r>
                    </a:p>
                  </a:txBody>
                  <a:tcPr/>
                </a:tc>
                <a:tc>
                  <a:txBody>
                    <a:bodyPr/>
                    <a:lstStyle/>
                    <a:p>
                      <a:pPr algn="ctr"/>
                      <a:r>
                        <a:rPr lang="en-GB" dirty="0"/>
                        <a:t>FRI</a:t>
                      </a:r>
                    </a:p>
                  </a:txBody>
                  <a:tcPr/>
                </a:tc>
                <a:tc>
                  <a:txBody>
                    <a:bodyPr/>
                    <a:lstStyle/>
                    <a:p>
                      <a:pPr algn="ctr"/>
                      <a:r>
                        <a:rPr lang="en-GB" dirty="0">
                          <a:solidFill>
                            <a:schemeClr val="tx1"/>
                          </a:solidFill>
                        </a:rPr>
                        <a:t>TIME</a:t>
                      </a:r>
                    </a:p>
                  </a:txBody>
                  <a:tcPr>
                    <a:solidFill>
                      <a:schemeClr val="bg1">
                        <a:lumMod val="75000"/>
                      </a:schemeClr>
                    </a:solidFill>
                  </a:tcPr>
                </a:tc>
                <a:tc>
                  <a:txBody>
                    <a:bodyPr/>
                    <a:lstStyle/>
                    <a:p>
                      <a:pPr algn="ctr"/>
                      <a:r>
                        <a:rPr lang="en-GB" dirty="0"/>
                        <a:t>SAT</a:t>
                      </a:r>
                    </a:p>
                  </a:txBody>
                  <a:tcPr/>
                </a:tc>
                <a:tc>
                  <a:txBody>
                    <a:bodyPr/>
                    <a:lstStyle/>
                    <a:p>
                      <a:pPr algn="ctr"/>
                      <a:r>
                        <a:rPr lang="en-GB" dirty="0"/>
                        <a:t>SUN</a:t>
                      </a:r>
                    </a:p>
                  </a:txBody>
                  <a:tcPr/>
                </a:tc>
                <a:extLst>
                  <a:ext uri="{0D108BD9-81ED-4DB2-BD59-A6C34878D82A}">
                    <a16:rowId xmlns:a16="http://schemas.microsoft.com/office/drawing/2014/main" val="3686324770"/>
                  </a:ext>
                </a:extLst>
              </a:tr>
              <a:tr h="889384">
                <a:tc>
                  <a:txBody>
                    <a:bodyPr/>
                    <a:lstStyle/>
                    <a:p>
                      <a:endParaRPr lang="en-GB" dirty="0">
                        <a:solidFill>
                          <a:schemeClr val="tx1"/>
                        </a:solidFill>
                      </a:endParaRPr>
                    </a:p>
                  </a:txBody>
                  <a:tcPr>
                    <a:solidFill>
                      <a:schemeClr val="bg1">
                        <a:lumMod val="75000"/>
                      </a:schemeClr>
                    </a:solidFill>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solidFill>
                          <a:schemeClr val="tx1"/>
                        </a:solidFill>
                      </a:endParaRPr>
                    </a:p>
                  </a:txBody>
                  <a:tcPr>
                    <a:solidFill>
                      <a:schemeClr val="bg1">
                        <a:lumMod val="75000"/>
                      </a:schemeClr>
                    </a:solidFill>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885266847"/>
                  </a:ext>
                </a:extLst>
              </a:tr>
              <a:tr h="889384">
                <a:tc>
                  <a:txBody>
                    <a:bodyPr/>
                    <a:lstStyle/>
                    <a:p>
                      <a:endParaRPr lang="en-GB" dirty="0">
                        <a:solidFill>
                          <a:schemeClr val="tx1"/>
                        </a:solidFill>
                      </a:endParaRPr>
                    </a:p>
                  </a:txBody>
                  <a:tcPr>
                    <a:solidFill>
                      <a:schemeClr val="bg1">
                        <a:lumMod val="75000"/>
                      </a:schemeClr>
                    </a:solidFill>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chemeClr val="bg1">
                        <a:lumMod val="75000"/>
                      </a:schemeClr>
                    </a:solidFill>
                  </a:tcPr>
                </a:tc>
                <a:tc>
                  <a:txBody>
                    <a:bodyPr/>
                    <a:lstStyle/>
                    <a:p>
                      <a:endParaRPr lang="en-GB"/>
                    </a:p>
                  </a:txBody>
                  <a:tcPr/>
                </a:tc>
                <a:tc>
                  <a:txBody>
                    <a:bodyPr/>
                    <a:lstStyle/>
                    <a:p>
                      <a:endParaRPr lang="en-GB"/>
                    </a:p>
                  </a:txBody>
                  <a:tcPr/>
                </a:tc>
                <a:extLst>
                  <a:ext uri="{0D108BD9-81ED-4DB2-BD59-A6C34878D82A}">
                    <a16:rowId xmlns:a16="http://schemas.microsoft.com/office/drawing/2014/main" val="1258081889"/>
                  </a:ext>
                </a:extLst>
              </a:tr>
              <a:tr h="889384">
                <a:tc>
                  <a:txBody>
                    <a:bodyPr/>
                    <a:lstStyle/>
                    <a:p>
                      <a:endParaRPr lang="en-GB" dirty="0">
                        <a:solidFill>
                          <a:schemeClr val="tx1"/>
                        </a:solidFill>
                      </a:endParaRPr>
                    </a:p>
                  </a:txBody>
                  <a:tcPr>
                    <a:solidFill>
                      <a:schemeClr val="bg1">
                        <a:lumMod val="75000"/>
                      </a:schemeClr>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chemeClr val="bg1">
                        <a:lumMod val="75000"/>
                      </a:schemeClr>
                    </a:solidFill>
                  </a:tcPr>
                </a:tc>
                <a:tc>
                  <a:txBody>
                    <a:bodyPr/>
                    <a:lstStyle/>
                    <a:p>
                      <a:endParaRPr lang="en-GB"/>
                    </a:p>
                  </a:txBody>
                  <a:tcPr/>
                </a:tc>
                <a:tc>
                  <a:txBody>
                    <a:bodyPr/>
                    <a:lstStyle/>
                    <a:p>
                      <a:endParaRPr lang="en-GB"/>
                    </a:p>
                  </a:txBody>
                  <a:tcPr/>
                </a:tc>
                <a:extLst>
                  <a:ext uri="{0D108BD9-81ED-4DB2-BD59-A6C34878D82A}">
                    <a16:rowId xmlns:a16="http://schemas.microsoft.com/office/drawing/2014/main" val="3358070684"/>
                  </a:ext>
                </a:extLst>
              </a:tr>
              <a:tr h="889384">
                <a:tc>
                  <a:txBody>
                    <a:bodyPr/>
                    <a:lstStyle/>
                    <a:p>
                      <a:endParaRPr lang="en-GB" dirty="0">
                        <a:solidFill>
                          <a:schemeClr val="tx1"/>
                        </a:solidFill>
                      </a:endParaRPr>
                    </a:p>
                  </a:txBody>
                  <a:tcPr>
                    <a:solidFill>
                      <a:schemeClr val="bg1">
                        <a:lumMod val="75000"/>
                      </a:schemeClr>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chemeClr val="bg1">
                        <a:lumMod val="75000"/>
                      </a:schemeClr>
                    </a:solidFill>
                  </a:tcPr>
                </a:tc>
                <a:tc>
                  <a:txBody>
                    <a:bodyPr/>
                    <a:lstStyle/>
                    <a:p>
                      <a:endParaRPr lang="en-GB"/>
                    </a:p>
                  </a:txBody>
                  <a:tcPr/>
                </a:tc>
                <a:tc>
                  <a:txBody>
                    <a:bodyPr/>
                    <a:lstStyle/>
                    <a:p>
                      <a:endParaRPr lang="en-GB"/>
                    </a:p>
                  </a:txBody>
                  <a:tcPr/>
                </a:tc>
                <a:extLst>
                  <a:ext uri="{0D108BD9-81ED-4DB2-BD59-A6C34878D82A}">
                    <a16:rowId xmlns:a16="http://schemas.microsoft.com/office/drawing/2014/main" val="3582129653"/>
                  </a:ext>
                </a:extLst>
              </a:tr>
              <a:tr h="889384">
                <a:tc>
                  <a:txBody>
                    <a:bodyPr/>
                    <a:lstStyle/>
                    <a:p>
                      <a:endParaRPr lang="en-GB" dirty="0">
                        <a:solidFill>
                          <a:schemeClr val="tx1"/>
                        </a:solidFill>
                      </a:endParaRPr>
                    </a:p>
                  </a:txBody>
                  <a:tcPr>
                    <a:solidFill>
                      <a:schemeClr val="bg1">
                        <a:lumMod val="75000"/>
                      </a:schemeClr>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chemeClr val="bg1">
                        <a:lumMod val="75000"/>
                      </a:schemeClr>
                    </a:solidFill>
                  </a:tcPr>
                </a:tc>
                <a:tc>
                  <a:txBody>
                    <a:bodyPr/>
                    <a:lstStyle/>
                    <a:p>
                      <a:endParaRPr lang="en-GB"/>
                    </a:p>
                  </a:txBody>
                  <a:tcPr/>
                </a:tc>
                <a:tc>
                  <a:txBody>
                    <a:bodyPr/>
                    <a:lstStyle/>
                    <a:p>
                      <a:endParaRPr lang="en-GB"/>
                    </a:p>
                  </a:txBody>
                  <a:tcPr/>
                </a:tc>
                <a:extLst>
                  <a:ext uri="{0D108BD9-81ED-4DB2-BD59-A6C34878D82A}">
                    <a16:rowId xmlns:a16="http://schemas.microsoft.com/office/drawing/2014/main" val="3620457525"/>
                  </a:ext>
                </a:extLst>
              </a:tr>
              <a:tr h="889384">
                <a:tc>
                  <a:txBody>
                    <a:bodyPr/>
                    <a:lstStyle/>
                    <a:p>
                      <a:endParaRPr lang="en-GB" dirty="0">
                        <a:solidFill>
                          <a:schemeClr val="tx1"/>
                        </a:solidFill>
                      </a:endParaRPr>
                    </a:p>
                  </a:txBody>
                  <a:tcPr>
                    <a:solidFill>
                      <a:schemeClr val="bg1">
                        <a:lumMod val="75000"/>
                      </a:schemeClr>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solidFill>
                      <a:schemeClr val="bg1">
                        <a:lumMod val="75000"/>
                      </a:schemeClr>
                    </a:solidFill>
                  </a:tcPr>
                </a:tc>
                <a:tc>
                  <a:txBody>
                    <a:bodyPr/>
                    <a:lstStyle/>
                    <a:p>
                      <a:endParaRPr lang="en-GB"/>
                    </a:p>
                  </a:txBody>
                  <a:tcPr/>
                </a:tc>
                <a:tc>
                  <a:txBody>
                    <a:bodyPr/>
                    <a:lstStyle/>
                    <a:p>
                      <a:endParaRPr lang="en-GB"/>
                    </a:p>
                  </a:txBody>
                  <a:tcPr/>
                </a:tc>
                <a:extLst>
                  <a:ext uri="{0D108BD9-81ED-4DB2-BD59-A6C34878D82A}">
                    <a16:rowId xmlns:a16="http://schemas.microsoft.com/office/drawing/2014/main" val="3642364771"/>
                  </a:ext>
                </a:extLst>
              </a:tr>
              <a:tr h="889384">
                <a:tc>
                  <a:txBody>
                    <a:bodyPr/>
                    <a:lstStyle/>
                    <a:p>
                      <a:endParaRPr lang="en-GB" dirty="0">
                        <a:solidFill>
                          <a:schemeClr val="tx1"/>
                        </a:solidFill>
                      </a:endParaRPr>
                    </a:p>
                  </a:txBody>
                  <a:tcPr>
                    <a:solidFill>
                      <a:schemeClr val="bg1">
                        <a:lumMod val="75000"/>
                      </a:schemeClr>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chemeClr val="bg1">
                        <a:lumMod val="75000"/>
                      </a:schemeClr>
                    </a:solidFill>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250981430"/>
                  </a:ext>
                </a:extLst>
              </a:tr>
            </a:tbl>
          </a:graphicData>
        </a:graphic>
      </p:graphicFrame>
    </p:spTree>
    <p:extLst>
      <p:ext uri="{BB962C8B-B14F-4D97-AF65-F5344CB8AC3E}">
        <p14:creationId xmlns:p14="http://schemas.microsoft.com/office/powerpoint/2010/main" val="17226171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4749" y="981332"/>
            <a:ext cx="11654751" cy="44012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Now you’ve got some essential tools</a:t>
            </a:r>
            <a:r>
              <a:rPr kumimoji="0" lang="en-GB" sz="2800" b="1" i="0" u="none" strike="noStrike" kern="1200" cap="none" spc="0" normalizeH="0" noProof="0" dirty="0">
                <a:ln>
                  <a:noFill/>
                </a:ln>
                <a:solidFill>
                  <a:srgbClr val="000000"/>
                </a:solidFill>
                <a:effectLst/>
                <a:uLnTx/>
                <a:uFillTx/>
                <a:latin typeface="Calibri" panose="020F0502020204030204" pitchFamily="34" charset="0"/>
                <a:ea typeface="+mn-ea"/>
                <a:cs typeface="Calibri" panose="020F0502020204030204" pitchFamily="34" charset="0"/>
              </a:rPr>
              <a:t> to succeed: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800" b="1" baseline="0" dirty="0">
              <a:solidFill>
                <a:srgbClr val="000000"/>
              </a:solidFill>
              <a:latin typeface="Calibri" panose="020F0502020204030204" pitchFamily="34" charset="0"/>
              <a:cs typeface="Calibri" panose="020F050202020403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a:t>
            </a:r>
            <a:r>
              <a:rPr kumimoji="0" lang="en-GB" sz="2800" b="0" strike="noStrike" kern="1200" cap="none" spc="0" normalizeH="0" noProof="0" dirty="0">
                <a:ln>
                  <a:noFill/>
                </a:ln>
                <a:solidFill>
                  <a:srgbClr val="000000"/>
                </a:solidFill>
                <a:effectLst/>
                <a:uLnTx/>
                <a:uFillTx/>
                <a:latin typeface="Calibri" panose="020F0502020204030204" pitchFamily="34" charset="0"/>
                <a:cs typeface="Calibri" panose="020F0502020204030204" pitchFamily="34" charset="0"/>
              </a:rPr>
              <a:t> sense of which subjects are strengths and weaknesses (and where you should focus your revision accordingly)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2800" baseline="0" dirty="0">
              <a:solidFill>
                <a:srgbClr val="000000"/>
              </a:solidFill>
              <a:latin typeface="Calibri" panose="020F0502020204030204" pitchFamily="34" charset="0"/>
              <a:cs typeface="Calibri" panose="020F050202020403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strike="noStrike" kern="1200" cap="none" spc="0" normalizeH="0" noProof="0" dirty="0">
                <a:ln>
                  <a:noFill/>
                </a:ln>
                <a:solidFill>
                  <a:srgbClr val="000000"/>
                </a:solidFill>
                <a:effectLst/>
                <a:uLnTx/>
                <a:uFillTx/>
                <a:latin typeface="Calibri" panose="020F0502020204030204" pitchFamily="34" charset="0"/>
                <a:cs typeface="Calibri" panose="020F0502020204030204" pitchFamily="34" charset="0"/>
              </a:rPr>
              <a:t>A revision timetable to plan your schedule.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800" i="1" baseline="0" dirty="0">
              <a:solidFill>
                <a:srgbClr val="000000"/>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800" b="1" i="1" baseline="0" dirty="0">
                <a:solidFill>
                  <a:srgbClr val="000000"/>
                </a:solidFill>
                <a:latin typeface="Calibri" panose="020F0502020204030204" pitchFamily="34" charset="0"/>
                <a:cs typeface="Calibri" panose="020F0502020204030204" pitchFamily="34" charset="0"/>
              </a:rPr>
              <a:t>BUT</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800" dirty="0">
                <a:solidFill>
                  <a:srgbClr val="000000"/>
                </a:solidFill>
                <a:latin typeface="Calibri" panose="020F0502020204030204" pitchFamily="34" charset="0"/>
                <a:cs typeface="Calibri" panose="020F0502020204030204" pitchFamily="34" charset="0"/>
              </a:rPr>
              <a:t>It’s also useful to think about the potential challenges that you might face this year...</a:t>
            </a:r>
            <a:endParaRPr lang="en-GB" sz="2800" baseline="0" dirty="0">
              <a:solidFill>
                <a:srgbClr val="000000"/>
              </a:solidFill>
              <a:latin typeface="Calibri" panose="020F0502020204030204" pitchFamily="34" charset="0"/>
              <a:cs typeface="Calibri" panose="020F0502020204030204" pitchFamily="34" charset="0"/>
            </a:endParaRPr>
          </a:p>
        </p:txBody>
      </p:sp>
      <p:sp>
        <p:nvSpPr>
          <p:cNvPr id="5" name="Rectangle 4"/>
          <p:cNvSpPr/>
          <p:nvPr/>
        </p:nvSpPr>
        <p:spPr>
          <a:xfrm>
            <a:off x="274749" y="163356"/>
            <a:ext cx="11917251"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sng"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Anticipating Challenges</a:t>
            </a:r>
          </a:p>
        </p:txBody>
      </p:sp>
      <p:pic>
        <p:nvPicPr>
          <p:cNvPr id="4" name="Picture 3" descr="Graphical user interface&#10;&#10;Description automatically generated">
            <a:extLst>
              <a:ext uri="{FF2B5EF4-FFF2-40B4-BE49-F238E27FC236}">
                <a16:creationId xmlns:a16="http://schemas.microsoft.com/office/drawing/2014/main" id="{15B1EFC2-FF88-7DD3-4FCE-6489FE348DB3}"/>
              </a:ext>
            </a:extLst>
          </p:cNvPr>
          <p:cNvPicPr>
            <a:picLocks noChangeAspect="1"/>
          </p:cNvPicPr>
          <p:nvPr/>
        </p:nvPicPr>
        <p:blipFill>
          <a:blip r:embed="rId3"/>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2978046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749" y="163356"/>
            <a:ext cx="11917251"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sng"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Key Concept: If… Then…</a:t>
            </a:r>
          </a:p>
        </p:txBody>
      </p:sp>
      <p:sp>
        <p:nvSpPr>
          <p:cNvPr id="3" name="Rectangle 2"/>
          <p:cNvSpPr/>
          <p:nvPr/>
        </p:nvSpPr>
        <p:spPr>
          <a:xfrm>
            <a:off x="274749" y="1002131"/>
            <a:ext cx="3899685" cy="397031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Think about some potential challenges you might face this year and how you should respond</a:t>
            </a:r>
            <a:r>
              <a:rPr kumimoji="0" lang="en-GB" sz="3600" b="0" i="0" u="none" strike="noStrike" kern="1200" cap="none" spc="0" normalizeH="0" noProof="0" dirty="0">
                <a:ln>
                  <a:noFill/>
                </a:ln>
                <a:solidFill>
                  <a:prstClr val="black"/>
                </a:solidFill>
                <a:effectLst/>
                <a:uLnTx/>
                <a:uFillTx/>
                <a:latin typeface="Calibri" panose="020F0502020204030204" pitchFamily="34" charset="0"/>
                <a:cs typeface="Calibri" panose="020F0502020204030204" pitchFamily="34" charset="0"/>
              </a:rPr>
              <a:t> to them...</a:t>
            </a:r>
            <a:endParaRPr kumimoji="0" lang="en-GB" sz="36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42806389"/>
              </p:ext>
            </p:extLst>
          </p:nvPr>
        </p:nvGraphicFramePr>
        <p:xfrm>
          <a:off x="4770597" y="1646507"/>
          <a:ext cx="7222436" cy="4555390"/>
        </p:xfrm>
        <a:graphic>
          <a:graphicData uri="http://schemas.openxmlformats.org/drawingml/2006/table">
            <a:tbl>
              <a:tblPr firstRow="1" firstCol="1" bandRow="1">
                <a:tableStyleId>{5940675A-B579-460E-94D1-54222C63F5DA}</a:tableStyleId>
              </a:tblPr>
              <a:tblGrid>
                <a:gridCol w="3611218">
                  <a:extLst>
                    <a:ext uri="{9D8B030D-6E8A-4147-A177-3AD203B41FA5}">
                      <a16:colId xmlns:a16="http://schemas.microsoft.com/office/drawing/2014/main" val="798921030"/>
                    </a:ext>
                  </a:extLst>
                </a:gridCol>
                <a:gridCol w="3611218">
                  <a:extLst>
                    <a:ext uri="{9D8B030D-6E8A-4147-A177-3AD203B41FA5}">
                      <a16:colId xmlns:a16="http://schemas.microsoft.com/office/drawing/2014/main" val="1070853463"/>
                    </a:ext>
                  </a:extLst>
                </a:gridCol>
              </a:tblGrid>
              <a:tr h="1083514">
                <a:tc>
                  <a:txBody>
                    <a:bodyPr/>
                    <a:lstStyle/>
                    <a:p>
                      <a:pPr>
                        <a:lnSpc>
                          <a:spcPct val="150000"/>
                        </a:lnSpc>
                        <a:spcAft>
                          <a:spcPts val="0"/>
                        </a:spcAft>
                      </a:pPr>
                      <a:r>
                        <a:rPr lang="en-GB" sz="1600" b="1" dirty="0">
                          <a:effectLst/>
                          <a:latin typeface="Century Gothic" panose="020B0502020202020204" pitchFamily="34" charset="0"/>
                        </a:rPr>
                        <a:t>If…</a:t>
                      </a:r>
                      <a:r>
                        <a:rPr lang="en-GB" sz="1600" b="0" baseline="0" dirty="0"/>
                        <a:t> my friends want to go out after school rather than stay for revision session</a:t>
                      </a:r>
                      <a:endParaRPr lang="en-GB" sz="1600" b="1" dirty="0">
                        <a:effectLst/>
                        <a:latin typeface="Century Gothic" panose="020B0502020202020204" pitchFamily="34" charset="0"/>
                      </a:endParaRPr>
                    </a:p>
                  </a:txBody>
                  <a:tcPr marL="68580" marR="68580" marT="0" marB="0"/>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en-GB" sz="1600" b="1" dirty="0">
                          <a:effectLst/>
                          <a:latin typeface="Century Gothic" panose="020B0502020202020204" pitchFamily="34" charset="0"/>
                        </a:rPr>
                        <a:t>Then… </a:t>
                      </a:r>
                      <a:r>
                        <a:rPr lang="en-GB" sz="1600" b="0" baseline="0" dirty="0"/>
                        <a:t>I’ll arrange to meet them on the way home or later on. </a:t>
                      </a:r>
                    </a:p>
                    <a:p>
                      <a:pPr>
                        <a:lnSpc>
                          <a:spcPct val="150000"/>
                        </a:lnSpc>
                        <a:spcAft>
                          <a:spcPts val="0"/>
                        </a:spcAft>
                      </a:pPr>
                      <a:endParaRPr lang="en-GB" sz="16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4019689"/>
                  </a:ext>
                </a:extLst>
              </a:tr>
              <a:tr h="867969">
                <a:tc>
                  <a:txBody>
                    <a:bodyPr/>
                    <a:lstStyle/>
                    <a:p>
                      <a:pPr>
                        <a:lnSpc>
                          <a:spcPct val="150000"/>
                        </a:lnSpc>
                        <a:spcAft>
                          <a:spcPts val="0"/>
                        </a:spcAft>
                      </a:pPr>
                      <a:r>
                        <a:rPr lang="en-GB" sz="1600" b="1" dirty="0">
                          <a:effectLst/>
                          <a:latin typeface="Century Gothic" panose="020B0502020202020204" pitchFamily="34" charset="0"/>
                        </a:rPr>
                        <a:t>If…</a:t>
                      </a:r>
                    </a:p>
                    <a:p>
                      <a:pPr>
                        <a:lnSpc>
                          <a:spcPct val="150000"/>
                        </a:lnSpc>
                        <a:spcAft>
                          <a:spcPts val="0"/>
                        </a:spcAft>
                      </a:pPr>
                      <a:r>
                        <a:rPr lang="en-GB" sz="1600" b="1" dirty="0">
                          <a:effectLst/>
                          <a:latin typeface="Century Gothic" panose="020B0502020202020204" pitchFamily="34" charset="0"/>
                        </a:rPr>
                        <a:t> </a:t>
                      </a:r>
                    </a:p>
                  </a:txBody>
                  <a:tcPr marL="68580" marR="68580" marT="0" marB="0"/>
                </a:tc>
                <a:tc>
                  <a:txBody>
                    <a:bodyPr/>
                    <a:lstStyle/>
                    <a:p>
                      <a:pPr>
                        <a:lnSpc>
                          <a:spcPct val="150000"/>
                        </a:lnSpc>
                        <a:spcAft>
                          <a:spcPts val="0"/>
                        </a:spcAft>
                      </a:pPr>
                      <a:r>
                        <a:rPr lang="en-GB" sz="1600" b="1">
                          <a:effectLst/>
                          <a:latin typeface="Century Gothic" panose="020B0502020202020204" pitchFamily="34" charset="0"/>
                        </a:rPr>
                        <a:t>Then… </a:t>
                      </a:r>
                      <a:endParaRPr lang="en-GB" sz="1600" b="1">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8097847"/>
                  </a:ext>
                </a:extLst>
              </a:tr>
              <a:tr h="867969">
                <a:tc>
                  <a:txBody>
                    <a:bodyPr/>
                    <a:lstStyle/>
                    <a:p>
                      <a:pPr>
                        <a:lnSpc>
                          <a:spcPct val="150000"/>
                        </a:lnSpc>
                        <a:spcAft>
                          <a:spcPts val="0"/>
                        </a:spcAft>
                      </a:pPr>
                      <a:r>
                        <a:rPr lang="en-GB" sz="1600" b="1" dirty="0">
                          <a:effectLst/>
                          <a:latin typeface="Century Gothic" panose="020B0502020202020204" pitchFamily="34" charset="0"/>
                        </a:rPr>
                        <a:t>If…</a:t>
                      </a:r>
                    </a:p>
                    <a:p>
                      <a:pPr>
                        <a:lnSpc>
                          <a:spcPct val="150000"/>
                        </a:lnSpc>
                        <a:spcAft>
                          <a:spcPts val="0"/>
                        </a:spcAft>
                      </a:pPr>
                      <a:r>
                        <a:rPr lang="en-GB" sz="1600" b="1" dirty="0">
                          <a:effectLst/>
                          <a:latin typeface="Century Gothic" panose="020B0502020202020204" pitchFamily="34" charset="0"/>
                        </a:rPr>
                        <a:t> </a:t>
                      </a:r>
                    </a:p>
                  </a:txBody>
                  <a:tcPr marL="68580" marR="68580" marT="0" marB="0"/>
                </a:tc>
                <a:tc>
                  <a:txBody>
                    <a:bodyPr/>
                    <a:lstStyle/>
                    <a:p>
                      <a:pPr>
                        <a:lnSpc>
                          <a:spcPct val="150000"/>
                        </a:lnSpc>
                        <a:spcAft>
                          <a:spcPts val="0"/>
                        </a:spcAft>
                      </a:pPr>
                      <a:r>
                        <a:rPr lang="en-GB" sz="1600" b="1">
                          <a:effectLst/>
                          <a:latin typeface="Century Gothic" panose="020B0502020202020204" pitchFamily="34" charset="0"/>
                        </a:rPr>
                        <a:t>Then… </a:t>
                      </a:r>
                      <a:endParaRPr lang="en-GB" sz="1600" b="1">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906385"/>
                  </a:ext>
                </a:extLst>
              </a:tr>
              <a:tr h="867969">
                <a:tc>
                  <a:txBody>
                    <a:bodyPr/>
                    <a:lstStyle/>
                    <a:p>
                      <a:pPr>
                        <a:lnSpc>
                          <a:spcPct val="150000"/>
                        </a:lnSpc>
                        <a:spcAft>
                          <a:spcPts val="0"/>
                        </a:spcAft>
                      </a:pPr>
                      <a:r>
                        <a:rPr lang="en-GB" sz="1600" b="1" dirty="0">
                          <a:effectLst/>
                          <a:latin typeface="Century Gothic" panose="020B0502020202020204" pitchFamily="34" charset="0"/>
                        </a:rPr>
                        <a:t>If…</a:t>
                      </a:r>
                    </a:p>
                    <a:p>
                      <a:pPr>
                        <a:lnSpc>
                          <a:spcPct val="150000"/>
                        </a:lnSpc>
                        <a:spcAft>
                          <a:spcPts val="0"/>
                        </a:spcAft>
                      </a:pPr>
                      <a:r>
                        <a:rPr lang="en-GB" sz="1600" b="1" dirty="0">
                          <a:effectLst/>
                          <a:latin typeface="Century Gothic" panose="020B0502020202020204" pitchFamily="34" charset="0"/>
                        </a:rPr>
                        <a:t> </a:t>
                      </a:r>
                    </a:p>
                  </a:txBody>
                  <a:tcPr marL="68580" marR="68580" marT="0" marB="0"/>
                </a:tc>
                <a:tc>
                  <a:txBody>
                    <a:bodyPr/>
                    <a:lstStyle/>
                    <a:p>
                      <a:pPr>
                        <a:lnSpc>
                          <a:spcPct val="150000"/>
                        </a:lnSpc>
                        <a:spcAft>
                          <a:spcPts val="0"/>
                        </a:spcAft>
                      </a:pPr>
                      <a:r>
                        <a:rPr lang="en-GB" sz="1600" b="1">
                          <a:effectLst/>
                          <a:latin typeface="Century Gothic" panose="020B0502020202020204" pitchFamily="34" charset="0"/>
                        </a:rPr>
                        <a:t>Then… </a:t>
                      </a:r>
                      <a:endParaRPr lang="en-GB" sz="1600" b="1">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0662985"/>
                  </a:ext>
                </a:extLst>
              </a:tr>
              <a:tr h="867969">
                <a:tc>
                  <a:txBody>
                    <a:bodyPr/>
                    <a:lstStyle/>
                    <a:p>
                      <a:pPr>
                        <a:lnSpc>
                          <a:spcPct val="150000"/>
                        </a:lnSpc>
                        <a:spcAft>
                          <a:spcPts val="0"/>
                        </a:spcAft>
                      </a:pPr>
                      <a:r>
                        <a:rPr lang="en-GB" sz="1600" b="1" dirty="0">
                          <a:effectLst/>
                          <a:latin typeface="Century Gothic" panose="020B0502020202020204" pitchFamily="34" charset="0"/>
                        </a:rPr>
                        <a:t>If…</a:t>
                      </a:r>
                    </a:p>
                    <a:p>
                      <a:pPr>
                        <a:lnSpc>
                          <a:spcPct val="150000"/>
                        </a:lnSpc>
                        <a:spcAft>
                          <a:spcPts val="0"/>
                        </a:spcAft>
                      </a:pPr>
                      <a:r>
                        <a:rPr lang="en-GB" sz="1600" b="1" dirty="0">
                          <a:effectLst/>
                          <a:latin typeface="Century Gothic" panose="020B0502020202020204" pitchFamily="34" charset="0"/>
                        </a:rPr>
                        <a:t> </a:t>
                      </a:r>
                      <a:endParaRPr lang="en-GB" sz="16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GB" sz="1600" b="1" dirty="0">
                          <a:effectLst/>
                          <a:latin typeface="Century Gothic" panose="020B0502020202020204" pitchFamily="34" charset="0"/>
                        </a:rPr>
                        <a:t>Then… </a:t>
                      </a:r>
                      <a:endParaRPr lang="en-GB" sz="16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61625952"/>
                  </a:ext>
                </a:extLst>
              </a:tr>
            </a:tbl>
          </a:graphicData>
        </a:graphic>
      </p:graphicFrame>
      <p:pic>
        <p:nvPicPr>
          <p:cNvPr id="6" name="Picture 5" descr="Graphical user interface&#10;&#10;Description automatically generated">
            <a:extLst>
              <a:ext uri="{FF2B5EF4-FFF2-40B4-BE49-F238E27FC236}">
                <a16:creationId xmlns:a16="http://schemas.microsoft.com/office/drawing/2014/main" id="{E1E08E15-417B-FF03-9D6C-83049EF28D59}"/>
              </a:ext>
            </a:extLst>
          </p:cNvPr>
          <p:cNvPicPr>
            <a:picLocks noChangeAspect="1"/>
          </p:cNvPicPr>
          <p:nvPr/>
        </p:nvPicPr>
        <p:blipFill>
          <a:blip r:embed="rId3"/>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2596613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u="sng" dirty="0"/>
              <a:t>What does Year 11 look like? </a:t>
            </a:r>
          </a:p>
        </p:txBody>
      </p:sp>
      <p:sp>
        <p:nvSpPr>
          <p:cNvPr id="3" name="Text Placeholder 2"/>
          <p:cNvSpPr>
            <a:spLocks noGrp="1"/>
          </p:cNvSpPr>
          <p:nvPr>
            <p:ph idx="1"/>
          </p:nvPr>
        </p:nvSpPr>
        <p:spPr/>
        <p:txBody>
          <a:bodyPr/>
          <a:lstStyle/>
          <a:p>
            <a:pPr marL="457200" indent="-457200">
              <a:buFont typeface="Arial" panose="020B0604020202020204" pitchFamily="34" charset="0"/>
              <a:buChar char="•"/>
            </a:pPr>
            <a:r>
              <a:rPr lang="en-GB" dirty="0">
                <a:latin typeface="Calibri" panose="020F0502020204030204" pitchFamily="34" charset="0"/>
                <a:cs typeface="Calibri" panose="020F0502020204030204" pitchFamily="34" charset="0"/>
              </a:rPr>
              <a:t>November mocks </a:t>
            </a:r>
          </a:p>
          <a:p>
            <a:pPr marL="457200" indent="-457200">
              <a:buFont typeface="Arial" panose="020B0604020202020204" pitchFamily="34" charset="0"/>
              <a:buChar char="•"/>
            </a:pPr>
            <a:r>
              <a:rPr lang="en-GB" dirty="0">
                <a:latin typeface="Calibri" panose="020F0502020204030204" pitchFamily="34" charset="0"/>
                <a:cs typeface="Calibri" panose="020F0502020204030204" pitchFamily="34" charset="0"/>
              </a:rPr>
              <a:t>Mock results day</a:t>
            </a:r>
          </a:p>
          <a:p>
            <a:pPr marL="457200" indent="-457200">
              <a:buFont typeface="Arial" panose="020B0604020202020204" pitchFamily="34" charset="0"/>
              <a:buChar char="•"/>
            </a:pPr>
            <a:r>
              <a:rPr lang="en-GB" dirty="0">
                <a:latin typeface="Calibri" panose="020F0502020204030204" pitchFamily="34" charset="0"/>
                <a:cs typeface="Calibri" panose="020F0502020204030204" pitchFamily="34" charset="0"/>
              </a:rPr>
              <a:t>March mocks </a:t>
            </a:r>
          </a:p>
          <a:p>
            <a:pPr marL="457200" indent="-457200">
              <a:buFont typeface="Arial" panose="020B0604020202020204" pitchFamily="34" charset="0"/>
              <a:buChar char="•"/>
            </a:pPr>
            <a:r>
              <a:rPr lang="en-GB" dirty="0">
                <a:latin typeface="Calibri" panose="020F0502020204030204" pitchFamily="34" charset="0"/>
                <a:cs typeface="Calibri" panose="020F0502020204030204" pitchFamily="34" charset="0"/>
              </a:rPr>
              <a:t>GCSEs</a:t>
            </a:r>
          </a:p>
          <a:p>
            <a:pPr marL="457200" indent="-457200">
              <a:buFont typeface="Arial" panose="020B0604020202020204" pitchFamily="34" charset="0"/>
              <a:buChar char="•"/>
            </a:pPr>
            <a:r>
              <a:rPr lang="en-GB" dirty="0">
                <a:latin typeface="Calibri" panose="020F0502020204030204" pitchFamily="34" charset="0"/>
                <a:cs typeface="Calibri" panose="020F0502020204030204" pitchFamily="34" charset="0"/>
              </a:rPr>
              <a:t>Prom </a:t>
            </a:r>
          </a:p>
          <a:p>
            <a:pPr marL="457200" indent="-457200">
              <a:buFont typeface="Arial" panose="020B0604020202020204" pitchFamily="34" charset="0"/>
              <a:buChar char="•"/>
            </a:pPr>
            <a:r>
              <a:rPr lang="en-GB" dirty="0">
                <a:latin typeface="Calibri" panose="020F0502020204030204" pitchFamily="34" charset="0"/>
                <a:cs typeface="Calibri" panose="020F0502020204030204" pitchFamily="34" charset="0"/>
              </a:rPr>
              <a:t>Real results day</a:t>
            </a:r>
          </a:p>
          <a:p>
            <a:endParaRPr lang="en-GB" dirty="0">
              <a:latin typeface="Century Gothic" panose="020B0502020202020204" pitchFamily="34" charset="0"/>
            </a:endParaRPr>
          </a:p>
          <a:p>
            <a:pPr marL="152396" indent="0">
              <a:buNone/>
            </a:pPr>
            <a:endParaRPr lang="en-GB" dirty="0"/>
          </a:p>
        </p:txBody>
      </p:sp>
      <p:pic>
        <p:nvPicPr>
          <p:cNvPr id="1026" name="Picture 2" descr="2022-2023 Two Year Calendar - Free Printable Word Templat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80702" y="1417837"/>
            <a:ext cx="4969747" cy="407383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Graphical user interface&#10;&#10;Description automatically generated">
            <a:extLst>
              <a:ext uri="{FF2B5EF4-FFF2-40B4-BE49-F238E27FC236}">
                <a16:creationId xmlns:a16="http://schemas.microsoft.com/office/drawing/2014/main" id="{DCAC5161-14AA-12F9-D609-1790AA204230}"/>
              </a:ext>
            </a:extLst>
          </p:cNvPr>
          <p:cNvPicPr>
            <a:picLocks noChangeAspect="1"/>
          </p:cNvPicPr>
          <p:nvPr/>
        </p:nvPicPr>
        <p:blipFill>
          <a:blip r:embed="rId3"/>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19384544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1304" y="186249"/>
            <a:ext cx="6939996"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sng"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Exit Ticket</a:t>
            </a:r>
            <a:endParaRPr kumimoji="0" lang="en-GB" sz="2400" b="1" i="0" u="sng"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4" name="Rectangle 3"/>
          <p:cNvSpPr/>
          <p:nvPr/>
        </p:nvSpPr>
        <p:spPr>
          <a:xfrm>
            <a:off x="331304" y="641991"/>
            <a:ext cx="11105322" cy="4652556"/>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10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Outside of lessons, a successful year 11 student will:</a:t>
            </a: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O_______________ their time well. </a:t>
            </a:r>
          </a:p>
          <a:p>
            <a:pPr marL="342900" indent="-342900">
              <a:lnSpc>
                <a:spcPct val="150000"/>
              </a:lnSpc>
              <a:buFont typeface="+mj-lt"/>
              <a:buAutoNum type="arabicPeriod"/>
              <a:defRPr/>
            </a:pP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Focus their energy on improving subjects they do not u________________ or e_____________________. </a:t>
            </a:r>
          </a:p>
          <a:p>
            <a:pPr marL="342900" indent="-342900">
              <a:lnSpc>
                <a:spcPct val="150000"/>
              </a:lnSpc>
              <a:buFont typeface="+mj-lt"/>
              <a:buAutoNum type="arabicPeriod"/>
              <a:defRPr/>
            </a:pPr>
            <a:r>
              <a:rPr lang="en-GB" sz="2400" dirty="0">
                <a:latin typeface="Calibri" panose="020F0502020204030204" pitchFamily="34" charset="0"/>
                <a:ea typeface="Calibri" panose="020F0502020204030204" pitchFamily="34" charset="0"/>
                <a:cs typeface="Calibri" panose="020F0502020204030204" pitchFamily="34" charset="0"/>
              </a:rPr>
              <a:t>Use a ________________ to have a clear and organised schedule. </a:t>
            </a:r>
          </a:p>
          <a:p>
            <a:pPr marL="342900" indent="-342900">
              <a:lnSpc>
                <a:spcPct val="150000"/>
              </a:lnSpc>
              <a:buFont typeface="+mj-lt"/>
              <a:buAutoNum type="arabicPeriod"/>
              <a:defRPr/>
            </a:pP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Anticipate p_______________ and plan for how they will respond to them with maximum effort by using if… then….</a:t>
            </a:r>
          </a:p>
          <a:p>
            <a:pPr marL="342900" marR="0" lvl="0" indent="-342900" algn="l" defTabSz="914400" rtl="0" eaLnBrk="1" fontAlgn="auto" latinLnBrk="0" hangingPunct="1">
              <a:lnSpc>
                <a:spcPct val="150000"/>
              </a:lnSpc>
              <a:spcBef>
                <a:spcPts val="0"/>
              </a:spcBef>
              <a:spcAft>
                <a:spcPts val="100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Look after themselves by resting and eating well.</a:t>
            </a:r>
          </a:p>
        </p:txBody>
      </p:sp>
      <p:pic>
        <p:nvPicPr>
          <p:cNvPr id="5" name="Picture 4" descr="Graphical user interface&#10;&#10;Description automatically generated">
            <a:extLst>
              <a:ext uri="{FF2B5EF4-FFF2-40B4-BE49-F238E27FC236}">
                <a16:creationId xmlns:a16="http://schemas.microsoft.com/office/drawing/2014/main" id="{EC1DCE06-625C-158B-2E1E-492D082AFF74}"/>
              </a:ext>
            </a:extLst>
          </p:cNvPr>
          <p:cNvPicPr>
            <a:picLocks noChangeAspect="1"/>
          </p:cNvPicPr>
          <p:nvPr/>
        </p:nvPicPr>
        <p:blipFill>
          <a:blip r:embed="rId2"/>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15990890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1304" y="86139"/>
            <a:ext cx="6939996"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sng"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Exit Ticket</a:t>
            </a:r>
            <a:endParaRPr kumimoji="0" lang="en-GB" sz="2400" b="1" i="0" u="sng"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4" name="Rectangle 3"/>
          <p:cNvSpPr/>
          <p:nvPr/>
        </p:nvSpPr>
        <p:spPr>
          <a:xfrm>
            <a:off x="331304" y="595906"/>
            <a:ext cx="11105322" cy="4098558"/>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10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Outside of lessons, a successful year 11 student will:</a:t>
            </a: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defRPr/>
            </a:pPr>
            <a:r>
              <a:rPr kumimoji="0" lang="en-GB" sz="2400" b="1"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Calibri" panose="020F0502020204030204" pitchFamily="34" charset="0"/>
              </a:rPr>
              <a:t>Organise </a:t>
            </a: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their time well. </a:t>
            </a: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Focus their energy on improving subjects they do not </a:t>
            </a:r>
            <a:r>
              <a:rPr kumimoji="0" lang="en-GB" sz="2400" b="1"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Calibri" panose="020F0502020204030204" pitchFamily="34" charset="0"/>
              </a:rPr>
              <a:t>understand </a:t>
            </a: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or </a:t>
            </a:r>
            <a:r>
              <a:rPr kumimoji="0" lang="en-GB" sz="2400" b="1"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Calibri" panose="020F0502020204030204" pitchFamily="34" charset="0"/>
              </a:rPr>
              <a:t>enjoy. </a:t>
            </a:r>
          </a:p>
          <a:p>
            <a:pPr marL="342900" indent="-342900">
              <a:lnSpc>
                <a:spcPct val="150000"/>
              </a:lnSpc>
              <a:buFont typeface="+mj-lt"/>
              <a:buAutoNum type="arabicPeriod"/>
              <a:defRPr/>
            </a:pPr>
            <a:r>
              <a:rPr lang="en-GB" sz="2400" dirty="0">
                <a:latin typeface="Calibri" panose="020F0502020204030204" pitchFamily="34" charset="0"/>
                <a:ea typeface="Calibri" panose="020F0502020204030204" pitchFamily="34" charset="0"/>
                <a:cs typeface="Calibri" panose="020F0502020204030204" pitchFamily="34" charset="0"/>
              </a:rPr>
              <a:t>Use a </a:t>
            </a:r>
            <a:r>
              <a:rPr lang="en-GB" sz="2400" b="1" dirty="0">
                <a:solidFill>
                  <a:srgbClr val="00B050"/>
                </a:solidFill>
                <a:latin typeface="Calibri" panose="020F0502020204030204" pitchFamily="34" charset="0"/>
                <a:ea typeface="Calibri" panose="020F0502020204030204" pitchFamily="34" charset="0"/>
                <a:cs typeface="Calibri" panose="020F0502020204030204" pitchFamily="34" charset="0"/>
              </a:rPr>
              <a:t>revision timetable  </a:t>
            </a:r>
            <a:r>
              <a:rPr lang="en-GB" sz="2400" dirty="0">
                <a:latin typeface="Calibri" panose="020F0502020204030204" pitchFamily="34" charset="0"/>
                <a:ea typeface="Calibri" panose="020F0502020204030204" pitchFamily="34" charset="0"/>
                <a:cs typeface="Calibri" panose="020F0502020204030204" pitchFamily="34" charset="0"/>
              </a:rPr>
              <a:t>to have a clear and organised schedule. </a:t>
            </a: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Anticipate </a:t>
            </a:r>
            <a:r>
              <a:rPr kumimoji="0" lang="en-GB" sz="2400" b="1"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Calibri" panose="020F0502020204030204" pitchFamily="34" charset="0"/>
              </a:rPr>
              <a:t>problems</a:t>
            </a: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and plan for how they will respond to them with maximum effort by using if… then….</a:t>
            </a:r>
          </a:p>
          <a:p>
            <a:pPr marL="342900" marR="0" lvl="0" indent="-342900" algn="l" defTabSz="914400" rtl="0" eaLnBrk="1" fontAlgn="auto" latinLnBrk="0" hangingPunct="1">
              <a:lnSpc>
                <a:spcPct val="150000"/>
              </a:lnSpc>
              <a:spcBef>
                <a:spcPts val="0"/>
              </a:spcBef>
              <a:spcAft>
                <a:spcPts val="100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Look after themselves by resting and eating well.</a:t>
            </a:r>
          </a:p>
        </p:txBody>
      </p:sp>
      <p:pic>
        <p:nvPicPr>
          <p:cNvPr id="5" name="Picture 4" descr="Graphical user interface&#10;&#10;Description automatically generated">
            <a:extLst>
              <a:ext uri="{FF2B5EF4-FFF2-40B4-BE49-F238E27FC236}">
                <a16:creationId xmlns:a16="http://schemas.microsoft.com/office/drawing/2014/main" id="{5D63733E-2EBB-1DFF-78F0-6987215144BE}"/>
              </a:ext>
            </a:extLst>
          </p:cNvPr>
          <p:cNvPicPr>
            <a:picLocks noChangeAspect="1"/>
          </p:cNvPicPr>
          <p:nvPr/>
        </p:nvPicPr>
        <p:blipFill>
          <a:blip r:embed="rId2"/>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3879840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u="sng" dirty="0"/>
              <a:t>How do we support you in Year 11? </a:t>
            </a:r>
          </a:p>
        </p:txBody>
      </p:sp>
      <p:sp>
        <p:nvSpPr>
          <p:cNvPr id="3" name="Text Placeholder 2"/>
          <p:cNvSpPr>
            <a:spLocks noGrp="1"/>
          </p:cNvSpPr>
          <p:nvPr>
            <p:ph idx="1"/>
          </p:nvPr>
        </p:nvSpPr>
        <p:spPr/>
        <p:txBody>
          <a:bodyPr/>
          <a:lstStyle/>
          <a:p>
            <a:pPr marL="457200" indent="-457200">
              <a:buFont typeface="Arial" panose="020B0604020202020204" pitchFamily="34" charset="0"/>
              <a:buChar char="•"/>
            </a:pPr>
            <a:r>
              <a:rPr lang="en-GB" dirty="0">
                <a:latin typeface="Calibri" panose="020F0502020204030204" pitchFamily="34" charset="0"/>
                <a:cs typeface="Calibri" panose="020F0502020204030204" pitchFamily="34" charset="0"/>
              </a:rPr>
              <a:t>Subject specific tutor groups (Sept and Jan).</a:t>
            </a:r>
          </a:p>
          <a:p>
            <a:pPr marL="457200" indent="-457200">
              <a:buFont typeface="Arial" panose="020B0604020202020204" pitchFamily="34" charset="0"/>
              <a:buChar char="•"/>
            </a:pPr>
            <a:r>
              <a:rPr lang="en-GB" dirty="0">
                <a:latin typeface="Calibri" panose="020F0502020204030204" pitchFamily="34" charset="0"/>
                <a:cs typeface="Calibri" panose="020F0502020204030204" pitchFamily="34" charset="0"/>
              </a:rPr>
              <a:t>Homework/revision clubs (</a:t>
            </a:r>
            <a:r>
              <a:rPr lang="en-GB" dirty="0" err="1">
                <a:latin typeface="Calibri" panose="020F0502020204030204" pitchFamily="34" charset="0"/>
                <a:cs typeface="Calibri" panose="020F0502020204030204" pitchFamily="34" charset="0"/>
              </a:rPr>
              <a:t>SPARX</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quizlet</a:t>
            </a:r>
            <a:r>
              <a:rPr lang="en-GB" dirty="0">
                <a:latin typeface="Calibri" panose="020F0502020204030204" pitchFamily="34" charset="0"/>
                <a:cs typeface="Calibri" panose="020F0502020204030204" pitchFamily="34" charset="0"/>
              </a:rPr>
              <a:t> etc.)</a:t>
            </a:r>
          </a:p>
          <a:p>
            <a:pPr marL="457200" indent="-457200">
              <a:buFont typeface="Arial" panose="020B0604020202020204" pitchFamily="34" charset="0"/>
              <a:buChar char="•"/>
            </a:pPr>
            <a:r>
              <a:rPr lang="en-GB" dirty="0">
                <a:latin typeface="Calibri" panose="020F0502020204030204" pitchFamily="34" charset="0"/>
                <a:cs typeface="Calibri" panose="020F0502020204030204" pitchFamily="34" charset="0"/>
              </a:rPr>
              <a:t>Exam lessons – essay writing English, exam paper maths. </a:t>
            </a:r>
          </a:p>
          <a:p>
            <a:pPr marL="457200" indent="-457200">
              <a:buFont typeface="Arial" panose="020B0604020202020204" pitchFamily="34" charset="0"/>
              <a:buChar char="•"/>
            </a:pPr>
            <a:r>
              <a:rPr lang="en-GB" dirty="0">
                <a:solidFill>
                  <a:srgbClr val="FF0000"/>
                </a:solidFill>
                <a:latin typeface="Calibri" panose="020F0502020204030204" pitchFamily="34" charset="0"/>
                <a:cs typeface="Calibri" panose="020F0502020204030204" pitchFamily="34" charset="0"/>
              </a:rPr>
              <a:t>Organisational support</a:t>
            </a:r>
          </a:p>
          <a:p>
            <a:pPr marL="457200" indent="-457200">
              <a:buFont typeface="Arial" panose="020B0604020202020204" pitchFamily="34" charset="0"/>
              <a:buChar char="•"/>
            </a:pPr>
            <a:endParaRPr lang="en-GB" dirty="0">
              <a:latin typeface="Century Gothic" panose="020B0502020202020204" pitchFamily="34" charset="0"/>
            </a:endParaRPr>
          </a:p>
          <a:p>
            <a:pPr marL="457200" indent="-457200">
              <a:buFont typeface="Arial" panose="020B0604020202020204" pitchFamily="34" charset="0"/>
              <a:buChar char="•"/>
            </a:pPr>
            <a:endParaRPr lang="en-GB" dirty="0">
              <a:latin typeface="Century Gothic" panose="020B0502020202020204" pitchFamily="34" charset="0"/>
            </a:endParaRPr>
          </a:p>
          <a:p>
            <a:pPr marL="152396" indent="0">
              <a:buNone/>
            </a:pPr>
            <a:endParaRPr lang="en-GB" dirty="0"/>
          </a:p>
        </p:txBody>
      </p:sp>
      <p:pic>
        <p:nvPicPr>
          <p:cNvPr id="5" name="Picture 4" descr="Graphical user interface&#10;&#10;Description automatically generated">
            <a:extLst>
              <a:ext uri="{FF2B5EF4-FFF2-40B4-BE49-F238E27FC236}">
                <a16:creationId xmlns:a16="http://schemas.microsoft.com/office/drawing/2014/main" id="{FD83955B-77EB-BCFC-38A5-6D99FDFFBBA1}"/>
              </a:ext>
            </a:extLst>
          </p:cNvPr>
          <p:cNvPicPr>
            <a:picLocks noChangeAspect="1"/>
          </p:cNvPicPr>
          <p:nvPr/>
        </p:nvPicPr>
        <p:blipFill>
          <a:blip r:embed="rId2"/>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149221110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94839"/>
            <a:ext cx="10972800" cy="1143200"/>
          </a:xfrm>
        </p:spPr>
        <p:txBody>
          <a:bodyPr/>
          <a:lstStyle/>
          <a:p>
            <a:r>
              <a:rPr lang="en-GB" sz="6000" b="1" dirty="0"/>
              <a:t>Why is Revision Important? </a:t>
            </a:r>
          </a:p>
        </p:txBody>
      </p:sp>
      <p:sp>
        <p:nvSpPr>
          <p:cNvPr id="3" name="Text Placeholder 2"/>
          <p:cNvSpPr>
            <a:spLocks noGrp="1"/>
          </p:cNvSpPr>
          <p:nvPr>
            <p:ph idx="1"/>
          </p:nvPr>
        </p:nvSpPr>
        <p:spPr/>
        <p:txBody>
          <a:bodyPr/>
          <a:lstStyle/>
          <a:p>
            <a:pPr marL="457200" indent="-457200">
              <a:buFont typeface="Arial" panose="020B0604020202020204" pitchFamily="34" charset="0"/>
              <a:buChar char="•"/>
            </a:pPr>
            <a:endParaRPr lang="en-GB" dirty="0">
              <a:latin typeface="Century Gothic" panose="020B0502020202020204" pitchFamily="34" charset="0"/>
            </a:endParaRPr>
          </a:p>
          <a:p>
            <a:pPr marL="152396" indent="0">
              <a:buNone/>
            </a:pPr>
            <a:endParaRPr lang="en-GB" dirty="0"/>
          </a:p>
        </p:txBody>
      </p:sp>
      <p:pic>
        <p:nvPicPr>
          <p:cNvPr id="5" name="Picture 4" descr="Graphical user interface&#10;&#10;Description automatically generated">
            <a:extLst>
              <a:ext uri="{FF2B5EF4-FFF2-40B4-BE49-F238E27FC236}">
                <a16:creationId xmlns:a16="http://schemas.microsoft.com/office/drawing/2014/main" id="{620C4E4F-3C55-8A2D-CC9C-B19DF21BC75D}"/>
              </a:ext>
            </a:extLst>
          </p:cNvPr>
          <p:cNvPicPr>
            <a:picLocks noChangeAspect="1"/>
          </p:cNvPicPr>
          <p:nvPr/>
        </p:nvPicPr>
        <p:blipFill>
          <a:blip r:embed="rId2"/>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247118942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295" y="119669"/>
            <a:ext cx="10972800" cy="1143200"/>
          </a:xfrm>
        </p:spPr>
        <p:txBody>
          <a:bodyPr/>
          <a:lstStyle/>
          <a:p>
            <a:pPr algn="l"/>
            <a:r>
              <a:rPr lang="en-GB" b="1" u="sng" dirty="0"/>
              <a:t>Key Concept: The Learning/Forgetting Curve </a:t>
            </a:r>
          </a:p>
        </p:txBody>
      </p:sp>
      <p:sp>
        <p:nvSpPr>
          <p:cNvPr id="3" name="Text Placeholder 2"/>
          <p:cNvSpPr>
            <a:spLocks noGrp="1"/>
          </p:cNvSpPr>
          <p:nvPr>
            <p:ph idx="1"/>
          </p:nvPr>
        </p:nvSpPr>
        <p:spPr>
          <a:xfrm>
            <a:off x="8020230" y="1549948"/>
            <a:ext cx="3972803" cy="4526000"/>
          </a:xfrm>
        </p:spPr>
        <p:txBody>
          <a:bodyPr/>
          <a:lstStyle/>
          <a:p>
            <a:pPr marL="152396" indent="0">
              <a:buNone/>
            </a:pPr>
            <a:r>
              <a:rPr lang="en-GB" dirty="0"/>
              <a:t>Forgetting is a key feature of learning. </a:t>
            </a:r>
          </a:p>
          <a:p>
            <a:pPr marL="152396" indent="0">
              <a:buNone/>
            </a:pPr>
            <a:endParaRPr lang="en-GB" dirty="0"/>
          </a:p>
          <a:p>
            <a:pPr marL="152396" indent="0">
              <a:buNone/>
            </a:pPr>
            <a:r>
              <a:rPr lang="en-GB" dirty="0"/>
              <a:t>Just 20 minutes after learning something, </a:t>
            </a:r>
            <a:r>
              <a:rPr lang="en-GB" b="1" dirty="0"/>
              <a:t>more than 40%</a:t>
            </a:r>
            <a:r>
              <a:rPr lang="en-GB" dirty="0"/>
              <a:t> of what you have learnt is </a:t>
            </a:r>
            <a:r>
              <a:rPr lang="en-GB" b="1" dirty="0"/>
              <a:t>lost.</a:t>
            </a:r>
          </a:p>
          <a:p>
            <a:pPr marL="152396" indent="0">
              <a:buNone/>
            </a:pPr>
            <a:endParaRPr lang="en-GB" dirty="0"/>
          </a:p>
          <a:p>
            <a:pPr marL="152396" indent="0">
              <a:buNone/>
            </a:pPr>
            <a:endParaRPr lang="en-GB" dirty="0"/>
          </a:p>
          <a:p>
            <a:pPr marL="152396" indent="0">
              <a:buNone/>
            </a:pPr>
            <a:endParaRPr lang="en-GB" dirty="0"/>
          </a:p>
        </p:txBody>
      </p:sp>
      <p:pic>
        <p:nvPicPr>
          <p:cNvPr id="2050" name="Picture 2" descr="What does the forgetting curve tell us? – Learning Rabbit Ho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316" y="1202015"/>
            <a:ext cx="7365088" cy="4545641"/>
          </a:xfrm>
          <a:prstGeom prst="rect">
            <a:avLst/>
          </a:prstGeom>
          <a:noFill/>
          <a:extLst>
            <a:ext uri="{909E8E84-426E-40DD-AFC4-6F175D3DCCD1}">
              <a14:hiddenFill xmlns:a14="http://schemas.microsoft.com/office/drawing/2010/main">
                <a:solidFill>
                  <a:srgbClr val="FFFFFF"/>
                </a:solidFill>
              </a14:hiddenFill>
            </a:ext>
          </a:extLst>
        </p:spPr>
      </p:pic>
      <p:sp>
        <p:nvSpPr>
          <p:cNvPr id="4" name="Left Arrow 3"/>
          <p:cNvSpPr/>
          <p:nvPr/>
        </p:nvSpPr>
        <p:spPr>
          <a:xfrm rot="5400000">
            <a:off x="1938552" y="3682874"/>
            <a:ext cx="1873203" cy="668727"/>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Graphical user interface&#10;&#10;Description automatically generated">
            <a:extLst>
              <a:ext uri="{FF2B5EF4-FFF2-40B4-BE49-F238E27FC236}">
                <a16:creationId xmlns:a16="http://schemas.microsoft.com/office/drawing/2014/main" id="{5437FA88-D238-A385-4281-D02913F717B7}"/>
              </a:ext>
            </a:extLst>
          </p:cNvPr>
          <p:cNvPicPr>
            <a:picLocks noChangeAspect="1"/>
          </p:cNvPicPr>
          <p:nvPr/>
        </p:nvPicPr>
        <p:blipFill>
          <a:blip r:embed="rId3"/>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63616132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149" y="119669"/>
            <a:ext cx="10972800" cy="1143200"/>
          </a:xfrm>
        </p:spPr>
        <p:txBody>
          <a:bodyPr/>
          <a:lstStyle/>
          <a:p>
            <a:pPr algn="l"/>
            <a:r>
              <a:rPr lang="en-GB" b="1" u="sng" dirty="0"/>
              <a:t>Key Concept: The Learning/Forgetting Curve </a:t>
            </a:r>
          </a:p>
        </p:txBody>
      </p:sp>
      <p:sp>
        <p:nvSpPr>
          <p:cNvPr id="3" name="Text Placeholder 2"/>
          <p:cNvSpPr>
            <a:spLocks noGrp="1"/>
          </p:cNvSpPr>
          <p:nvPr>
            <p:ph idx="1"/>
          </p:nvPr>
        </p:nvSpPr>
        <p:spPr>
          <a:xfrm>
            <a:off x="7969372" y="1709436"/>
            <a:ext cx="3972803" cy="4526000"/>
          </a:xfrm>
        </p:spPr>
        <p:txBody>
          <a:bodyPr/>
          <a:lstStyle/>
          <a:p>
            <a:pPr marL="152396" indent="0">
              <a:buNone/>
            </a:pPr>
            <a:r>
              <a:rPr lang="en-GB" dirty="0"/>
              <a:t>A week after learning something, on average, you will </a:t>
            </a:r>
            <a:r>
              <a:rPr lang="en-GB" b="1" dirty="0"/>
              <a:t>only retain 25%</a:t>
            </a:r>
            <a:r>
              <a:rPr lang="en-GB" dirty="0"/>
              <a:t> of that information.</a:t>
            </a:r>
          </a:p>
          <a:p>
            <a:pPr marL="152396" indent="0">
              <a:buNone/>
            </a:pPr>
            <a:endParaRPr lang="en-GB" dirty="0"/>
          </a:p>
          <a:p>
            <a:pPr marL="152396" indent="0">
              <a:buNone/>
            </a:pPr>
            <a:endParaRPr lang="en-GB" dirty="0"/>
          </a:p>
        </p:txBody>
      </p:sp>
      <p:pic>
        <p:nvPicPr>
          <p:cNvPr id="2050" name="Picture 2" descr="What does the forgetting curve tell us? – Learning Rabbit Ho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316" y="1202015"/>
            <a:ext cx="7365088" cy="4545641"/>
          </a:xfrm>
          <a:prstGeom prst="rect">
            <a:avLst/>
          </a:prstGeom>
          <a:noFill/>
          <a:extLst>
            <a:ext uri="{909E8E84-426E-40DD-AFC4-6F175D3DCCD1}">
              <a14:hiddenFill xmlns:a14="http://schemas.microsoft.com/office/drawing/2010/main">
                <a:solidFill>
                  <a:srgbClr val="FFFFFF"/>
                </a:solidFill>
              </a14:hiddenFill>
            </a:ext>
          </a:extLst>
        </p:spPr>
      </p:pic>
      <p:sp>
        <p:nvSpPr>
          <p:cNvPr id="4" name="Left Arrow 3"/>
          <p:cNvSpPr/>
          <p:nvPr/>
        </p:nvSpPr>
        <p:spPr>
          <a:xfrm rot="5400000">
            <a:off x="6154436" y="4207141"/>
            <a:ext cx="843362" cy="668727"/>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pic>
        <p:nvPicPr>
          <p:cNvPr id="6" name="Picture 5" descr="Graphical user interface&#10;&#10;Description automatically generated">
            <a:extLst>
              <a:ext uri="{FF2B5EF4-FFF2-40B4-BE49-F238E27FC236}">
                <a16:creationId xmlns:a16="http://schemas.microsoft.com/office/drawing/2014/main" id="{3F6E8A53-D1EC-A17E-A508-497602B4D5A5}"/>
              </a:ext>
            </a:extLst>
          </p:cNvPr>
          <p:cNvPicPr>
            <a:picLocks noChangeAspect="1"/>
          </p:cNvPicPr>
          <p:nvPr/>
        </p:nvPicPr>
        <p:blipFill>
          <a:blip r:embed="rId3"/>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426703346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818" y="0"/>
            <a:ext cx="10972800" cy="1143200"/>
          </a:xfrm>
        </p:spPr>
        <p:txBody>
          <a:bodyPr/>
          <a:lstStyle/>
          <a:p>
            <a:pPr algn="l"/>
            <a:r>
              <a:rPr lang="en-GB" b="1" u="sng" dirty="0"/>
              <a:t>Advertisers know this:</a:t>
            </a:r>
          </a:p>
        </p:txBody>
      </p:sp>
      <p:sp>
        <p:nvSpPr>
          <p:cNvPr id="3" name="Text Placeholder 2"/>
          <p:cNvSpPr>
            <a:spLocks noGrp="1"/>
          </p:cNvSpPr>
          <p:nvPr>
            <p:ph idx="1"/>
          </p:nvPr>
        </p:nvSpPr>
        <p:spPr>
          <a:xfrm>
            <a:off x="194938" y="926738"/>
            <a:ext cx="5771103" cy="4526000"/>
          </a:xfrm>
        </p:spPr>
        <p:txBody>
          <a:bodyPr/>
          <a:lstStyle/>
          <a:p>
            <a:pPr marL="152396" indent="0">
              <a:buNone/>
            </a:pPr>
            <a:r>
              <a:rPr lang="en-GB" dirty="0"/>
              <a:t>How many times have you seen the same advert appear </a:t>
            </a:r>
            <a:r>
              <a:rPr lang="en-GB" b="1" dirty="0"/>
              <a:t>over and over again? </a:t>
            </a:r>
          </a:p>
          <a:p>
            <a:pPr marL="152396" indent="0">
              <a:buNone/>
            </a:pPr>
            <a:endParaRPr lang="en-GB" sz="2400" dirty="0"/>
          </a:p>
          <a:p>
            <a:pPr marL="152396" indent="0">
              <a:buNone/>
            </a:pPr>
            <a:r>
              <a:rPr lang="en-GB" dirty="0"/>
              <a:t>Research has found that the average consumer needs to see a piece of information at least </a:t>
            </a:r>
            <a:r>
              <a:rPr lang="en-GB" sz="3600" b="1" dirty="0">
                <a:solidFill>
                  <a:srgbClr val="FF0000"/>
                </a:solidFill>
              </a:rPr>
              <a:t>11 times</a:t>
            </a:r>
            <a:r>
              <a:rPr lang="en-GB" dirty="0"/>
              <a:t> before it’ll really sink in...</a:t>
            </a:r>
          </a:p>
        </p:txBody>
      </p:sp>
      <p:grpSp>
        <p:nvGrpSpPr>
          <p:cNvPr id="5" name="Group 4"/>
          <p:cNvGrpSpPr/>
          <p:nvPr/>
        </p:nvGrpSpPr>
        <p:grpSpPr>
          <a:xfrm>
            <a:off x="6420896" y="1778558"/>
            <a:ext cx="5334000" cy="2928337"/>
            <a:chOff x="6420896" y="1778558"/>
            <a:chExt cx="5334000" cy="2928337"/>
          </a:xfrm>
        </p:grpSpPr>
        <p:pic>
          <p:nvPicPr>
            <p:cNvPr id="3074" name="Picture 2" descr="The 18 Best Advertisements &amp; Ad Campaigns of All Ti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0896" y="2316120"/>
              <a:ext cx="5334000" cy="23907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420896" y="1778558"/>
              <a:ext cx="5334000" cy="87869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a:t>REVISION:</a:t>
              </a:r>
            </a:p>
          </p:txBody>
        </p:sp>
      </p:grpSp>
      <p:pic>
        <p:nvPicPr>
          <p:cNvPr id="7" name="Picture 6" descr="Graphical user interface&#10;&#10;Description automatically generated">
            <a:extLst>
              <a:ext uri="{FF2B5EF4-FFF2-40B4-BE49-F238E27FC236}">
                <a16:creationId xmlns:a16="http://schemas.microsoft.com/office/drawing/2014/main" id="{9AC5CDFA-58D7-C7E2-EA41-87AAA3527F08}"/>
              </a:ext>
            </a:extLst>
          </p:cNvPr>
          <p:cNvPicPr>
            <a:picLocks noChangeAspect="1"/>
          </p:cNvPicPr>
          <p:nvPr/>
        </p:nvPicPr>
        <p:blipFill>
          <a:blip r:embed="rId3"/>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388012382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198" y="119669"/>
            <a:ext cx="10972800" cy="1143200"/>
          </a:xfrm>
        </p:spPr>
        <p:txBody>
          <a:bodyPr/>
          <a:lstStyle/>
          <a:p>
            <a:pPr algn="l"/>
            <a:r>
              <a:rPr lang="en-GB" b="1" u="sng" dirty="0"/>
              <a:t>Key Concept: The Learning/Forgetting Curve </a:t>
            </a:r>
          </a:p>
        </p:txBody>
      </p:sp>
      <p:sp>
        <p:nvSpPr>
          <p:cNvPr id="3" name="Text Placeholder 2"/>
          <p:cNvSpPr>
            <a:spLocks noGrp="1"/>
          </p:cNvSpPr>
          <p:nvPr>
            <p:ph idx="1"/>
          </p:nvPr>
        </p:nvSpPr>
        <p:spPr>
          <a:xfrm>
            <a:off x="8022534" y="1767916"/>
            <a:ext cx="3972803" cy="4526000"/>
          </a:xfrm>
        </p:spPr>
        <p:txBody>
          <a:bodyPr/>
          <a:lstStyle/>
          <a:p>
            <a:pPr marL="152396" indent="0">
              <a:buNone/>
            </a:pPr>
            <a:r>
              <a:rPr lang="en-GB" dirty="0"/>
              <a:t>Regular and consistent revision of what you have learned will improve how much you will remember in preparation for your exams. </a:t>
            </a:r>
          </a:p>
          <a:p>
            <a:pPr marL="152396" indent="0">
              <a:buNone/>
            </a:pPr>
            <a:endParaRPr lang="en-GB" dirty="0"/>
          </a:p>
          <a:p>
            <a:pPr marL="152396" indent="0">
              <a:buNone/>
            </a:pPr>
            <a:endParaRPr lang="en-GB" dirty="0"/>
          </a:p>
        </p:txBody>
      </p:sp>
      <p:pic>
        <p:nvPicPr>
          <p:cNvPr id="2050" name="Picture 2" descr="What does the forgetting curve tell us? – Learning Rabbit Ho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316" y="1202015"/>
            <a:ext cx="7365088" cy="4545641"/>
          </a:xfrm>
          <a:prstGeom prst="rect">
            <a:avLst/>
          </a:prstGeom>
          <a:noFill/>
          <a:extLst>
            <a:ext uri="{909E8E84-426E-40DD-AFC4-6F175D3DCCD1}">
              <a14:hiddenFill xmlns:a14="http://schemas.microsoft.com/office/drawing/2010/main">
                <a:solidFill>
                  <a:srgbClr val="FFFFFF"/>
                </a:solidFill>
              </a14:hiddenFill>
            </a:ext>
          </a:extLst>
        </p:spPr>
      </p:pic>
      <p:sp>
        <p:nvSpPr>
          <p:cNvPr id="4" name="Left Arrow 3"/>
          <p:cNvSpPr/>
          <p:nvPr/>
        </p:nvSpPr>
        <p:spPr>
          <a:xfrm rot="5400000">
            <a:off x="6214727" y="4267432"/>
            <a:ext cx="722779" cy="668727"/>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 name="Left Arrow 5"/>
          <p:cNvSpPr/>
          <p:nvPr/>
        </p:nvSpPr>
        <p:spPr>
          <a:xfrm rot="5400000">
            <a:off x="1990897" y="3735219"/>
            <a:ext cx="1768512" cy="668727"/>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2250830" y="2502040"/>
            <a:ext cx="1205803" cy="2773345"/>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Graphical user interface&#10;&#10;Description automatically generated">
            <a:extLst>
              <a:ext uri="{FF2B5EF4-FFF2-40B4-BE49-F238E27FC236}">
                <a16:creationId xmlns:a16="http://schemas.microsoft.com/office/drawing/2014/main" id="{055DBFC0-82A4-BB0E-45CF-8AC4AB860605}"/>
              </a:ext>
            </a:extLst>
          </p:cNvPr>
          <p:cNvPicPr>
            <a:picLocks noChangeAspect="1"/>
          </p:cNvPicPr>
          <p:nvPr/>
        </p:nvPicPr>
        <p:blipFill>
          <a:blip r:embed="rId3"/>
          <a:stretch>
            <a:fillRect/>
          </a:stretch>
        </p:blipFill>
        <p:spPr>
          <a:xfrm>
            <a:off x="10339045" y="121086"/>
            <a:ext cx="1653988" cy="1351553"/>
          </a:xfrm>
          <a:prstGeom prst="rect">
            <a:avLst/>
          </a:prstGeom>
        </p:spPr>
      </p:pic>
    </p:spTree>
    <p:extLst>
      <p:ext uri="{BB962C8B-B14F-4D97-AF65-F5344CB8AC3E}">
        <p14:creationId xmlns:p14="http://schemas.microsoft.com/office/powerpoint/2010/main" val="147880650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B8488A8A06BBB4685B27772E7A0A9B6" ma:contentTypeVersion="11" ma:contentTypeDescription="Create a new document." ma:contentTypeScope="" ma:versionID="2255ec9e35c7db06701332c64c0eda08">
  <xsd:schema xmlns:xsd="http://www.w3.org/2001/XMLSchema" xmlns:xs="http://www.w3.org/2001/XMLSchema" xmlns:p="http://schemas.microsoft.com/office/2006/metadata/properties" xmlns:ns3="b815d60b-a096-40c8-ae8f-cc4486a2bcfd" targetNamespace="http://schemas.microsoft.com/office/2006/metadata/properties" ma:root="true" ma:fieldsID="f52a8fe016b52e9d13bff9ff158d62ec" ns3:_="">
    <xsd:import namespace="b815d60b-a096-40c8-ae8f-cc4486a2bcf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15d60b-a096-40c8-ae8f-cc4486a2bc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8144D6B-5079-4EEF-9C67-BFA2ACC79B3F}">
  <ds:schemaRefs>
    <ds:schemaRef ds:uri="http://schemas.microsoft.com/sharepoint/v3/contenttype/forms"/>
  </ds:schemaRefs>
</ds:datastoreItem>
</file>

<file path=customXml/itemProps2.xml><?xml version="1.0" encoding="utf-8"?>
<ds:datastoreItem xmlns:ds="http://schemas.openxmlformats.org/officeDocument/2006/customXml" ds:itemID="{AF0E477A-ED45-4100-9BB0-236AB4D37F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15d60b-a096-40c8-ae8f-cc4486a2bc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61B6298-2FE1-42B6-AB8C-643BEE672FC6}">
  <ds:schemaRefs>
    <ds:schemaRef ds:uri="http://purl.org/dc/terms/"/>
    <ds:schemaRef ds:uri="http://purl.org/dc/elements/1.1/"/>
    <ds:schemaRef ds:uri="http://schemas.microsoft.com/office/2006/documentManagement/types"/>
    <ds:schemaRef ds:uri="b815d60b-a096-40c8-ae8f-cc4486a2bcfd"/>
    <ds:schemaRef ds:uri="http://schemas.microsoft.com/office/2006/metadata/properties"/>
    <ds:schemaRef ds:uri="http://purl.org/dc/dcmitype/"/>
    <ds:schemaRef ds:uri="http://schemas.openxmlformats.org/package/2006/metadata/core-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1614</Words>
  <Application>Microsoft Office PowerPoint</Application>
  <PresentationFormat>Widescreen</PresentationFormat>
  <Paragraphs>263</Paragraphs>
  <Slides>31</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Century Gothic</vt:lpstr>
      <vt:lpstr>Times New Roman</vt:lpstr>
      <vt:lpstr>Office Theme</vt:lpstr>
      <vt:lpstr>LQ: How do I revise in Year 11? Date: </vt:lpstr>
      <vt:lpstr>Review Now: </vt:lpstr>
      <vt:lpstr>What does Year 11 look like? </vt:lpstr>
      <vt:lpstr>How do we support you in Year 11? </vt:lpstr>
      <vt:lpstr>Why is Revision Important? </vt:lpstr>
      <vt:lpstr>Key Concept: The Learning/Forgetting Curve </vt:lpstr>
      <vt:lpstr>Key Concept: The Learning/Forgetting Curve </vt:lpstr>
      <vt:lpstr>Advertisers know this:</vt:lpstr>
      <vt:lpstr>Key Concept: The Learning/Forgetting Curve </vt:lpstr>
      <vt:lpstr>Where do I need to focus my revision: what should I revise? </vt:lpstr>
      <vt:lpstr>What should I revise? </vt:lpstr>
      <vt:lpstr>The Bottom Left</vt:lpstr>
      <vt:lpstr>When should I revise? </vt:lpstr>
      <vt:lpstr>PowerPoint Presentation</vt:lpstr>
      <vt:lpstr>Be Honest With Yourself</vt:lpstr>
      <vt:lpstr>Have Lots of Options for Activities</vt:lpstr>
      <vt:lpstr>Listen To, But Don’t Indulge, Yourself</vt:lpstr>
      <vt:lpstr>Take a Break</vt:lpstr>
      <vt:lpstr>The Importance of Exercise</vt:lpstr>
      <vt:lpstr>Switching Off…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West Exe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Toby Holland</dc:creator>
  <cp:lastModifiedBy>Katherine Marment</cp:lastModifiedBy>
  <cp:revision>10</cp:revision>
  <dcterms:created xsi:type="dcterms:W3CDTF">2022-08-20T19:14:24Z</dcterms:created>
  <dcterms:modified xsi:type="dcterms:W3CDTF">2022-11-23T21:34:46Z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0x010100DB8488A8A06BBB4685B27772E7A0A9B6</vt:lpwstr>
  </property>
</Properties>
</file>